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83"/>
  </p:notesMasterIdLst>
  <p:handoutMasterIdLst>
    <p:handoutMasterId r:id="rId84"/>
  </p:handoutMasterIdLst>
  <p:sldIdLst>
    <p:sldId id="256" r:id="rId2"/>
    <p:sldId id="388" r:id="rId3"/>
    <p:sldId id="257" r:id="rId4"/>
    <p:sldId id="342" r:id="rId5"/>
    <p:sldId id="258" r:id="rId6"/>
    <p:sldId id="260" r:id="rId7"/>
    <p:sldId id="389" r:id="rId8"/>
    <p:sldId id="262" r:id="rId9"/>
    <p:sldId id="267" r:id="rId10"/>
    <p:sldId id="266" r:id="rId11"/>
    <p:sldId id="269" r:id="rId12"/>
    <p:sldId id="268" r:id="rId13"/>
    <p:sldId id="345" r:id="rId14"/>
    <p:sldId id="272" r:id="rId15"/>
    <p:sldId id="271" r:id="rId16"/>
    <p:sldId id="275" r:id="rId17"/>
    <p:sldId id="277" r:id="rId18"/>
    <p:sldId id="346" r:id="rId19"/>
    <p:sldId id="365" r:id="rId20"/>
    <p:sldId id="308" r:id="rId21"/>
    <p:sldId id="280" r:id="rId22"/>
    <p:sldId id="311" r:id="rId23"/>
    <p:sldId id="312" r:id="rId24"/>
    <p:sldId id="285" r:id="rId25"/>
    <p:sldId id="316" r:id="rId26"/>
    <p:sldId id="286" r:id="rId27"/>
    <p:sldId id="281" r:id="rId28"/>
    <p:sldId id="366" r:id="rId29"/>
    <p:sldId id="278" r:id="rId30"/>
    <p:sldId id="282" r:id="rId31"/>
    <p:sldId id="317" r:id="rId32"/>
    <p:sldId id="320" r:id="rId33"/>
    <p:sldId id="338" r:id="rId34"/>
    <p:sldId id="336" r:id="rId35"/>
    <p:sldId id="371" r:id="rId36"/>
    <p:sldId id="337" r:id="rId37"/>
    <p:sldId id="374" r:id="rId38"/>
    <p:sldId id="372" r:id="rId39"/>
    <p:sldId id="373" r:id="rId40"/>
    <p:sldId id="329" r:id="rId41"/>
    <p:sldId id="324" r:id="rId42"/>
    <p:sldId id="331" r:id="rId43"/>
    <p:sldId id="332" r:id="rId44"/>
    <p:sldId id="375" r:id="rId45"/>
    <p:sldId id="333" r:id="rId46"/>
    <p:sldId id="348" r:id="rId47"/>
    <p:sldId id="347" r:id="rId48"/>
    <p:sldId id="349" r:id="rId49"/>
    <p:sldId id="376" r:id="rId50"/>
    <p:sldId id="377" r:id="rId51"/>
    <p:sldId id="370" r:id="rId52"/>
    <p:sldId id="339" r:id="rId53"/>
    <p:sldId id="340" r:id="rId54"/>
    <p:sldId id="378" r:id="rId55"/>
    <p:sldId id="382" r:id="rId56"/>
    <p:sldId id="325" r:id="rId57"/>
    <p:sldId id="300" r:id="rId58"/>
    <p:sldId id="343" r:id="rId59"/>
    <p:sldId id="383" r:id="rId60"/>
    <p:sldId id="380" r:id="rId61"/>
    <p:sldId id="384" r:id="rId62"/>
    <p:sldId id="358" r:id="rId63"/>
    <p:sldId id="379" r:id="rId64"/>
    <p:sldId id="321" r:id="rId65"/>
    <p:sldId id="322" r:id="rId66"/>
    <p:sldId id="323" r:id="rId67"/>
    <p:sldId id="309" r:id="rId68"/>
    <p:sldId id="326" r:id="rId69"/>
    <p:sldId id="327" r:id="rId70"/>
    <p:sldId id="359" r:id="rId71"/>
    <p:sldId id="387" r:id="rId72"/>
    <p:sldId id="350" r:id="rId73"/>
    <p:sldId id="351" r:id="rId74"/>
    <p:sldId id="352" r:id="rId75"/>
    <p:sldId id="353" r:id="rId76"/>
    <p:sldId id="354" r:id="rId77"/>
    <p:sldId id="355" r:id="rId78"/>
    <p:sldId id="361" r:id="rId79"/>
    <p:sldId id="385" r:id="rId80"/>
    <p:sldId id="362" r:id="rId81"/>
    <p:sldId id="364" r:id="rId82"/>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3253"/>
    <a:srgbClr val="CD0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7" autoAdjust="0"/>
    <p:restoredTop sz="94662" autoAdjust="0"/>
  </p:normalViewPr>
  <p:slideViewPr>
    <p:cSldViewPr snapToGrid="0">
      <p:cViewPr varScale="1">
        <p:scale>
          <a:sx n="79" d="100"/>
          <a:sy n="79" d="100"/>
        </p:scale>
        <p:origin x="132" y="582"/>
      </p:cViewPr>
      <p:guideLst>
        <p:guide orient="horz" pos="2160"/>
        <p:guide pos="3840"/>
      </p:guideLst>
    </p:cSldViewPr>
  </p:slideViewPr>
  <p:notesTextViewPr>
    <p:cViewPr>
      <p:scale>
        <a:sx n="1" d="1"/>
        <a:sy n="1" d="1"/>
      </p:scale>
      <p:origin x="0" y="0"/>
    </p:cViewPr>
  </p:notesTextViewPr>
  <p:sorterViewPr>
    <p:cViewPr>
      <p:scale>
        <a:sx n="70" d="100"/>
        <a:sy n="70" d="100"/>
      </p:scale>
      <p:origin x="0" y="4086"/>
    </p:cViewPr>
  </p:sorterViewPr>
  <p:notesViewPr>
    <p:cSldViewPr snapToGrid="0">
      <p:cViewPr varScale="1">
        <p:scale>
          <a:sx n="75" d="100"/>
          <a:sy n="75" d="100"/>
        </p:scale>
        <p:origin x="218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958"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1098" y="0"/>
            <a:ext cx="2944958" cy="496888"/>
          </a:xfrm>
          <a:prstGeom prst="rect">
            <a:avLst/>
          </a:prstGeom>
        </p:spPr>
        <p:txBody>
          <a:bodyPr vert="horz" lIns="91440" tIns="45720" rIns="91440" bIns="45720" rtlCol="0"/>
          <a:lstStyle>
            <a:lvl1pPr algn="r">
              <a:defRPr sz="1200"/>
            </a:lvl1pPr>
          </a:lstStyle>
          <a:p>
            <a:fld id="{0810989F-016A-49F8-8D92-145617695993}" type="datetimeFigureOut">
              <a:rPr lang="en-GB" smtClean="0"/>
              <a:t>08/08/2018</a:t>
            </a:fld>
            <a:endParaRPr lang="en-GB"/>
          </a:p>
        </p:txBody>
      </p:sp>
      <p:sp>
        <p:nvSpPr>
          <p:cNvPr id="4" name="Footer Placeholder 3"/>
          <p:cNvSpPr>
            <a:spLocks noGrp="1"/>
          </p:cNvSpPr>
          <p:nvPr>
            <p:ph type="ftr" sz="quarter" idx="2"/>
          </p:nvPr>
        </p:nvSpPr>
        <p:spPr>
          <a:xfrm>
            <a:off x="0" y="9429750"/>
            <a:ext cx="2944958"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1098" y="9429750"/>
            <a:ext cx="2944958" cy="496888"/>
          </a:xfrm>
          <a:prstGeom prst="rect">
            <a:avLst/>
          </a:prstGeom>
        </p:spPr>
        <p:txBody>
          <a:bodyPr vert="horz" lIns="91440" tIns="45720" rIns="91440" bIns="45720" rtlCol="0" anchor="b"/>
          <a:lstStyle>
            <a:lvl1pPr algn="r">
              <a:defRPr sz="1200"/>
            </a:lvl1pPr>
          </a:lstStyle>
          <a:p>
            <a:fld id="{9CD9BFCA-22CB-4929-BBE3-EC5CAB286DAC}" type="slidenum">
              <a:rPr lang="en-GB" smtClean="0"/>
              <a:t>‹#›</a:t>
            </a:fld>
            <a:endParaRPr lang="en-GB"/>
          </a:p>
        </p:txBody>
      </p:sp>
    </p:spTree>
    <p:extLst>
      <p:ext uri="{BB962C8B-B14F-4D97-AF65-F5344CB8AC3E}">
        <p14:creationId xmlns:p14="http://schemas.microsoft.com/office/powerpoint/2010/main" val="3792029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BFBDE53-0C94-4507-85DF-D6DE27C8448A}" type="datetimeFigureOut">
              <a:rPr lang="en-GB" smtClean="0"/>
              <a:t>08/08/2018</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AC8A44AA-2587-44D6-AA6E-858152B1DBC2}" type="slidenum">
              <a:rPr lang="en-GB" smtClean="0"/>
              <a:t>‹#›</a:t>
            </a:fld>
            <a:endParaRPr lang="en-GB"/>
          </a:p>
        </p:txBody>
      </p:sp>
    </p:spTree>
    <p:extLst>
      <p:ext uri="{BB962C8B-B14F-4D97-AF65-F5344CB8AC3E}">
        <p14:creationId xmlns:p14="http://schemas.microsoft.com/office/powerpoint/2010/main" val="2102891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BAC50F6-367D-4643-A68F-06EFA321807A}" type="datetime1">
              <a:rPr lang="en-GB" smtClean="0"/>
              <a:t>08/08/2018</a:t>
            </a:fld>
            <a:endParaRPr lang="en-GB"/>
          </a:p>
        </p:txBody>
      </p:sp>
      <p:sp>
        <p:nvSpPr>
          <p:cNvPr id="5" name="Footer Placeholder 4"/>
          <p:cNvSpPr>
            <a:spLocks noGrp="1"/>
          </p:cNvSpPr>
          <p:nvPr>
            <p:ph type="ftr" sz="quarter" idx="11"/>
          </p:nvPr>
        </p:nvSpPr>
        <p:spPr/>
        <p:txBody>
          <a:bodyPr/>
          <a:lstStyle/>
          <a:p>
            <a:r>
              <a:rPr lang="en-GB"/>
              <a:t>V1.0 August 2018 Grant Swart Technical</a:t>
            </a:r>
          </a:p>
        </p:txBody>
      </p:sp>
      <p:sp>
        <p:nvSpPr>
          <p:cNvPr id="6" name="Slide Number Placeholder 5"/>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20971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AECFBD3-D6E5-4C9F-AE9A-953CE257001B}" type="datetime1">
              <a:rPr lang="en-GB" smtClean="0"/>
              <a:t>08/08/2018</a:t>
            </a:fld>
            <a:endParaRPr lang="en-GB"/>
          </a:p>
        </p:txBody>
      </p:sp>
      <p:sp>
        <p:nvSpPr>
          <p:cNvPr id="5" name="Footer Placeholder 4"/>
          <p:cNvSpPr>
            <a:spLocks noGrp="1"/>
          </p:cNvSpPr>
          <p:nvPr>
            <p:ph type="ftr" sz="quarter" idx="11"/>
          </p:nvPr>
        </p:nvSpPr>
        <p:spPr/>
        <p:txBody>
          <a:bodyPr/>
          <a:lstStyle/>
          <a:p>
            <a:r>
              <a:rPr lang="en-GB"/>
              <a:t>V1.0 August 2018 Grant Swart Technical</a:t>
            </a:r>
          </a:p>
        </p:txBody>
      </p:sp>
      <p:sp>
        <p:nvSpPr>
          <p:cNvPr id="6" name="Slide Number Placeholder 5"/>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68266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69EC2F-EF05-4E1F-8323-D69AEE3BFD5A}" type="datetime1">
              <a:rPr lang="en-GB" smtClean="0"/>
              <a:t>08/08/2018</a:t>
            </a:fld>
            <a:endParaRPr lang="en-GB"/>
          </a:p>
        </p:txBody>
      </p:sp>
      <p:sp>
        <p:nvSpPr>
          <p:cNvPr id="5" name="Footer Placeholder 4"/>
          <p:cNvSpPr>
            <a:spLocks noGrp="1"/>
          </p:cNvSpPr>
          <p:nvPr>
            <p:ph type="ftr" sz="quarter" idx="11"/>
          </p:nvPr>
        </p:nvSpPr>
        <p:spPr/>
        <p:txBody>
          <a:bodyPr/>
          <a:lstStyle/>
          <a:p>
            <a:r>
              <a:rPr lang="en-GB"/>
              <a:t>V1.0 August 2018 Grant Swart Technical</a:t>
            </a:r>
          </a:p>
        </p:txBody>
      </p:sp>
      <p:sp>
        <p:nvSpPr>
          <p:cNvPr id="6" name="Slide Number Placeholder 5"/>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3678325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D82C7FE-7E7D-45F6-9646-17DA97704616}" type="datetime1">
              <a:rPr lang="en-GB" smtClean="0"/>
              <a:t>08/08/2018</a:t>
            </a:fld>
            <a:endParaRPr lang="en-GB"/>
          </a:p>
        </p:txBody>
      </p:sp>
      <p:sp>
        <p:nvSpPr>
          <p:cNvPr id="5" name="Footer Placeholder 4"/>
          <p:cNvSpPr>
            <a:spLocks noGrp="1"/>
          </p:cNvSpPr>
          <p:nvPr>
            <p:ph type="ftr" sz="quarter" idx="11"/>
          </p:nvPr>
        </p:nvSpPr>
        <p:spPr/>
        <p:txBody>
          <a:bodyPr/>
          <a:lstStyle/>
          <a:p>
            <a:r>
              <a:rPr lang="en-GB"/>
              <a:t>V1.0 August 2018 Grant Swart Technical</a:t>
            </a:r>
          </a:p>
        </p:txBody>
      </p:sp>
      <p:sp>
        <p:nvSpPr>
          <p:cNvPr id="6" name="Slide Number Placeholder 5"/>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2609299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D22FF-1C71-49B9-B159-06C0B74B2A96}" type="datetime1">
              <a:rPr lang="en-GB" smtClean="0"/>
              <a:t>08/08/2018</a:t>
            </a:fld>
            <a:endParaRPr lang="en-GB"/>
          </a:p>
        </p:txBody>
      </p:sp>
      <p:sp>
        <p:nvSpPr>
          <p:cNvPr id="5" name="Footer Placeholder 4"/>
          <p:cNvSpPr>
            <a:spLocks noGrp="1"/>
          </p:cNvSpPr>
          <p:nvPr>
            <p:ph type="ftr" sz="quarter" idx="11"/>
          </p:nvPr>
        </p:nvSpPr>
        <p:spPr/>
        <p:txBody>
          <a:bodyPr/>
          <a:lstStyle/>
          <a:p>
            <a:r>
              <a:rPr lang="en-GB"/>
              <a:t>V1.0 August 2018 Grant Swart Technical</a:t>
            </a:r>
          </a:p>
        </p:txBody>
      </p:sp>
      <p:sp>
        <p:nvSpPr>
          <p:cNvPr id="6" name="Slide Number Placeholder 5"/>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346886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803D26B-0CEE-4687-A36C-070336D49F1F}" type="datetime1">
              <a:rPr lang="en-GB" smtClean="0"/>
              <a:t>08/08/2018</a:t>
            </a:fld>
            <a:endParaRPr lang="en-GB"/>
          </a:p>
        </p:txBody>
      </p:sp>
      <p:sp>
        <p:nvSpPr>
          <p:cNvPr id="6" name="Footer Placeholder 5"/>
          <p:cNvSpPr>
            <a:spLocks noGrp="1"/>
          </p:cNvSpPr>
          <p:nvPr>
            <p:ph type="ftr" sz="quarter" idx="11"/>
          </p:nvPr>
        </p:nvSpPr>
        <p:spPr/>
        <p:txBody>
          <a:bodyPr/>
          <a:lstStyle/>
          <a:p>
            <a:r>
              <a:rPr lang="en-GB"/>
              <a:t>V1.0 August 2018 Grant Swart Technical</a:t>
            </a:r>
          </a:p>
        </p:txBody>
      </p:sp>
      <p:sp>
        <p:nvSpPr>
          <p:cNvPr id="7" name="Slide Number Placeholder 6"/>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240592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DDA5FA3-0526-4684-BD0E-918300295B3D}" type="datetime1">
              <a:rPr lang="en-GB" smtClean="0"/>
              <a:t>08/08/2018</a:t>
            </a:fld>
            <a:endParaRPr lang="en-GB"/>
          </a:p>
        </p:txBody>
      </p:sp>
      <p:sp>
        <p:nvSpPr>
          <p:cNvPr id="8" name="Footer Placeholder 7"/>
          <p:cNvSpPr>
            <a:spLocks noGrp="1"/>
          </p:cNvSpPr>
          <p:nvPr>
            <p:ph type="ftr" sz="quarter" idx="11"/>
          </p:nvPr>
        </p:nvSpPr>
        <p:spPr/>
        <p:txBody>
          <a:bodyPr/>
          <a:lstStyle/>
          <a:p>
            <a:r>
              <a:rPr lang="en-GB"/>
              <a:t>V1.0 August 2018 Grant Swart Technical</a:t>
            </a:r>
          </a:p>
        </p:txBody>
      </p:sp>
      <p:sp>
        <p:nvSpPr>
          <p:cNvPr id="9" name="Slide Number Placeholder 8"/>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88817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93C5120-5558-47C0-AEE9-E43E00A1C985}" type="datetime1">
              <a:rPr lang="en-GB" smtClean="0"/>
              <a:t>08/08/2018</a:t>
            </a:fld>
            <a:endParaRPr lang="en-GB"/>
          </a:p>
        </p:txBody>
      </p:sp>
      <p:sp>
        <p:nvSpPr>
          <p:cNvPr id="4" name="Footer Placeholder 3"/>
          <p:cNvSpPr>
            <a:spLocks noGrp="1"/>
          </p:cNvSpPr>
          <p:nvPr>
            <p:ph type="ftr" sz="quarter" idx="11"/>
          </p:nvPr>
        </p:nvSpPr>
        <p:spPr/>
        <p:txBody>
          <a:bodyPr/>
          <a:lstStyle/>
          <a:p>
            <a:r>
              <a:rPr lang="en-GB"/>
              <a:t>V1.0 August 2018 Grant Swart Technical</a:t>
            </a:r>
          </a:p>
        </p:txBody>
      </p:sp>
      <p:sp>
        <p:nvSpPr>
          <p:cNvPr id="5" name="Slide Number Placeholder 4"/>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3241389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E58EC-ADB1-4A12-A955-907AD756E27F}" type="datetime1">
              <a:rPr lang="en-GB" smtClean="0"/>
              <a:t>08/08/2018</a:t>
            </a:fld>
            <a:endParaRPr lang="en-GB"/>
          </a:p>
        </p:txBody>
      </p:sp>
      <p:sp>
        <p:nvSpPr>
          <p:cNvPr id="3" name="Footer Placeholder 2"/>
          <p:cNvSpPr>
            <a:spLocks noGrp="1"/>
          </p:cNvSpPr>
          <p:nvPr>
            <p:ph type="ftr" sz="quarter" idx="11"/>
          </p:nvPr>
        </p:nvSpPr>
        <p:spPr/>
        <p:txBody>
          <a:bodyPr/>
          <a:lstStyle/>
          <a:p>
            <a:r>
              <a:rPr lang="en-GB"/>
              <a:t>V1.0 August 2018 Grant Swart Technical</a:t>
            </a:r>
          </a:p>
        </p:txBody>
      </p:sp>
      <p:sp>
        <p:nvSpPr>
          <p:cNvPr id="4" name="Slide Number Placeholder 3"/>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3190491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CB49CC-A2B3-4481-9D73-78AB0F598B32}" type="datetime1">
              <a:rPr lang="en-GB" smtClean="0"/>
              <a:t>08/08/2018</a:t>
            </a:fld>
            <a:endParaRPr lang="en-GB"/>
          </a:p>
        </p:txBody>
      </p:sp>
      <p:sp>
        <p:nvSpPr>
          <p:cNvPr id="6" name="Footer Placeholder 5"/>
          <p:cNvSpPr>
            <a:spLocks noGrp="1"/>
          </p:cNvSpPr>
          <p:nvPr>
            <p:ph type="ftr" sz="quarter" idx="11"/>
          </p:nvPr>
        </p:nvSpPr>
        <p:spPr/>
        <p:txBody>
          <a:bodyPr/>
          <a:lstStyle/>
          <a:p>
            <a:r>
              <a:rPr lang="en-GB"/>
              <a:t>V1.0 August 2018 Grant Swart Technical</a:t>
            </a:r>
          </a:p>
        </p:txBody>
      </p:sp>
      <p:sp>
        <p:nvSpPr>
          <p:cNvPr id="7" name="Slide Number Placeholder 6"/>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1298789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5587B-13C3-4E5B-949C-46C17AFEAA94}" type="datetime1">
              <a:rPr lang="en-GB" smtClean="0"/>
              <a:t>08/08/2018</a:t>
            </a:fld>
            <a:endParaRPr lang="en-GB"/>
          </a:p>
        </p:txBody>
      </p:sp>
      <p:sp>
        <p:nvSpPr>
          <p:cNvPr id="6" name="Footer Placeholder 5"/>
          <p:cNvSpPr>
            <a:spLocks noGrp="1"/>
          </p:cNvSpPr>
          <p:nvPr>
            <p:ph type="ftr" sz="quarter" idx="11"/>
          </p:nvPr>
        </p:nvSpPr>
        <p:spPr/>
        <p:txBody>
          <a:bodyPr/>
          <a:lstStyle/>
          <a:p>
            <a:r>
              <a:rPr lang="en-GB"/>
              <a:t>V1.0 August 2018 Grant Swart Technical</a:t>
            </a:r>
          </a:p>
        </p:txBody>
      </p:sp>
      <p:sp>
        <p:nvSpPr>
          <p:cNvPr id="7" name="Slide Number Placeholder 6"/>
          <p:cNvSpPr>
            <a:spLocks noGrp="1"/>
          </p:cNvSpPr>
          <p:nvPr>
            <p:ph type="sldNum" sz="quarter" idx="12"/>
          </p:nvPr>
        </p:nvSpPr>
        <p:spPr/>
        <p:txBody>
          <a:bodyPr/>
          <a:lstStyle/>
          <a:p>
            <a:fld id="{C1037551-4C7D-4BF4-A000-DBD89590BA80}" type="slidenum">
              <a:rPr lang="en-GB" smtClean="0"/>
              <a:t>‹#›</a:t>
            </a:fld>
            <a:endParaRPr lang="en-GB"/>
          </a:p>
        </p:txBody>
      </p:sp>
    </p:spTree>
    <p:extLst>
      <p:ext uri="{BB962C8B-B14F-4D97-AF65-F5344CB8AC3E}">
        <p14:creationId xmlns:p14="http://schemas.microsoft.com/office/powerpoint/2010/main" val="204868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76685C-3DD7-4F39-B8C9-0C38E4AE8C97}" type="datetime1">
              <a:rPr lang="en-GB" smtClean="0"/>
              <a:t>08/08/2018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V1.0 August 2018 Grant Swart Technical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37551-4C7D-4BF4-A000-DBD89590BA80}" type="slidenum">
              <a:rPr lang="en-GB" smtClean="0"/>
              <a:t>‹#›</a:t>
            </a:fld>
            <a:endParaRPr lang="en-GB"/>
          </a:p>
        </p:txBody>
      </p:sp>
    </p:spTree>
    <p:extLst>
      <p:ext uri="{BB962C8B-B14F-4D97-AF65-F5344CB8AC3E}">
        <p14:creationId xmlns:p14="http://schemas.microsoft.com/office/powerpoint/2010/main" val="4189819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en.wikipedia.org/wiki/List_of_HTTP_status_codes#4xx_Client_errors" TargetMode="External"/><Relationship Id="rId1" Type="http://schemas.openxmlformats.org/officeDocument/2006/relationships/slideLayout" Target="../slideLayouts/slideLayout7.xml"/><Relationship Id="rId4" Type="http://schemas.openxmlformats.org/officeDocument/2006/relationships/image" Target="cid:96cfed88-3520-42c7-9c7a-eb362d7443ed"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social.msdn.microsoft.com/Forums/Account/Login?ReturnUrl=https://social.msdn.microsoft.com:443/Forums/sqlserver/en-US/b43775b9-cd96-4f14-bd1e-b40172c5fc83/a-networkrelated-or-instancespecific-error-occurred-while-establishing-a-connection-to-sql-server?forum%3dsqlsecurity%26prof%3drequired" TargetMode="External"/><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325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88592" y="1484375"/>
            <a:ext cx="9144000" cy="2371101"/>
          </a:xfrm>
        </p:spPr>
        <p:txBody>
          <a:bodyPr>
            <a:normAutofit/>
          </a:bodyPr>
          <a:lstStyle/>
          <a:p>
            <a:r>
              <a:rPr lang="en-GB" sz="8800" b="1" dirty="0">
                <a:latin typeface="Tahoma" panose="020B0604030504040204" pitchFamily="34" charset="0"/>
                <a:ea typeface="Tahoma" panose="020B0604030504040204" pitchFamily="34" charset="0"/>
                <a:cs typeface="Tahoma" panose="020B0604030504040204" pitchFamily="34" charset="0"/>
              </a:rPr>
              <a:t>Deployment</a:t>
            </a:r>
            <a:br>
              <a:rPr lang="en-GB" sz="8800" b="1" dirty="0">
                <a:latin typeface="Tahoma" panose="020B0604030504040204" pitchFamily="34" charset="0"/>
                <a:ea typeface="Tahoma" panose="020B0604030504040204" pitchFamily="34" charset="0"/>
                <a:cs typeface="Tahoma" panose="020B0604030504040204" pitchFamily="34" charset="0"/>
              </a:rPr>
            </a:br>
            <a:r>
              <a:rPr lang="en-GB" sz="6600" b="1" dirty="0">
                <a:latin typeface="Tahoma" panose="020B0604030504040204" pitchFamily="34" charset="0"/>
                <a:ea typeface="Tahoma" panose="020B0604030504040204" pitchFamily="34" charset="0"/>
                <a:cs typeface="Tahoma" panose="020B0604030504040204" pitchFamily="34" charset="0"/>
              </a:rPr>
              <a:t>SmarterASP.NET</a:t>
            </a:r>
          </a:p>
        </p:txBody>
      </p:sp>
      <p:sp>
        <p:nvSpPr>
          <p:cNvPr id="4" name="Footer Placeholder 3">
            <a:extLst>
              <a:ext uri="{FF2B5EF4-FFF2-40B4-BE49-F238E27FC236}">
                <a16:creationId xmlns:a16="http://schemas.microsoft.com/office/drawing/2014/main" id="{F0837A6B-3E77-47FB-89AC-1248FDBD66B9}"/>
              </a:ext>
            </a:extLst>
          </p:cNvPr>
          <p:cNvSpPr>
            <a:spLocks noGrp="1"/>
          </p:cNvSpPr>
          <p:nvPr>
            <p:ph type="ftr" sz="quarter" idx="11"/>
          </p:nvPr>
        </p:nvSpPr>
        <p:spPr>
          <a:xfrm>
            <a:off x="3465576" y="6307582"/>
            <a:ext cx="6397752" cy="365125"/>
          </a:xfrm>
        </p:spPr>
        <p:txBody>
          <a:bodyPr/>
          <a:lstStyle/>
          <a:p>
            <a:r>
              <a:rPr lang="en-GB" sz="2800">
                <a:solidFill>
                  <a:schemeClr val="tx1"/>
                </a:solidFill>
              </a:rPr>
              <a:t>V1.0 August 2018 Grant Swart Technical</a:t>
            </a:r>
            <a:endParaRPr lang="en-GB" sz="2800" dirty="0">
              <a:solidFill>
                <a:schemeClr val="tx1"/>
              </a:solidFill>
            </a:endParaRPr>
          </a:p>
        </p:txBody>
      </p:sp>
    </p:spTree>
    <p:extLst>
      <p:ext uri="{BB962C8B-B14F-4D97-AF65-F5344CB8AC3E}">
        <p14:creationId xmlns:p14="http://schemas.microsoft.com/office/powerpoint/2010/main" val="2655570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Hosting account information</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0581" y="1825625"/>
            <a:ext cx="6950838"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64D299A3-E26D-42BD-8C70-3C478723141F}"/>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872224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Knowledge Base</a:t>
            </a: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40263" y="1893452"/>
            <a:ext cx="7061632"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81742" y="2362200"/>
            <a:ext cx="273231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These are articles on various aspects of deployment with SmarterASP.NET.  It’s worth checking this before contacting the helpdesk</a:t>
            </a:r>
            <a:endParaRPr lang="en-GB" dirty="0"/>
          </a:p>
        </p:txBody>
      </p:sp>
      <p:sp>
        <p:nvSpPr>
          <p:cNvPr id="4" name="Footer Placeholder 3">
            <a:extLst>
              <a:ext uri="{FF2B5EF4-FFF2-40B4-BE49-F238E27FC236}">
                <a16:creationId xmlns:a16="http://schemas.microsoft.com/office/drawing/2014/main" id="{3A966B7B-62B8-4198-88BB-2A21337C8ED2}"/>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4232848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88" y="255397"/>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Helpdesk</a:t>
            </a:r>
          </a:p>
        </p:txBody>
      </p:sp>
      <p:sp>
        <p:nvSpPr>
          <p:cNvPr id="3" name="TextBox 2"/>
          <p:cNvSpPr txBox="1"/>
          <p:nvPr/>
        </p:nvSpPr>
        <p:spPr>
          <a:xfrm>
            <a:off x="245745" y="2074546"/>
            <a:ext cx="4742121" cy="2308324"/>
          </a:xfrm>
          <a:prstGeom prst="rect">
            <a:avLst/>
          </a:prstGeom>
          <a:noFill/>
        </p:spPr>
        <p:txBody>
          <a:bodyPr wrap="square" rtlCol="0">
            <a:spAutoFit/>
          </a:bodyPr>
          <a:lstStyle/>
          <a:p>
            <a:pPr marL="285750" indent="-285750">
              <a:buFont typeface="Arial" panose="020B0604020202020204" pitchFamily="34" charset="0"/>
              <a:buChar char="•"/>
            </a:pPr>
            <a:r>
              <a:rPr lang="en-GB" sz="2400" dirty="0"/>
              <a:t>Check the Knowledge Base first</a:t>
            </a:r>
          </a:p>
          <a:p>
            <a:pPr marL="285750" indent="-285750">
              <a:buFont typeface="Arial" panose="020B0604020202020204" pitchFamily="34" charset="0"/>
              <a:buChar char="•"/>
            </a:pPr>
            <a:r>
              <a:rPr lang="en-GB" sz="2400" dirty="0"/>
              <a:t>If you still need help, raise a ticket</a:t>
            </a:r>
          </a:p>
          <a:p>
            <a:pPr marL="285750" indent="-285750">
              <a:buFont typeface="Arial" panose="020B0604020202020204" pitchFamily="34" charset="0"/>
              <a:buChar char="•"/>
            </a:pPr>
            <a:r>
              <a:rPr lang="en-GB" sz="2400" dirty="0"/>
              <a:t>Response is usually within 5-10 mins</a:t>
            </a:r>
          </a:p>
          <a:p>
            <a:pPr marL="285750" indent="-285750">
              <a:buFont typeface="Arial" panose="020B0604020202020204" pitchFamily="34" charset="0"/>
              <a:buChar char="•"/>
            </a:pPr>
            <a:r>
              <a:rPr lang="en-GB" sz="2400" dirty="0"/>
              <a:t>Staff are polite and usually accurate with their help</a:t>
            </a:r>
          </a:p>
        </p:txBody>
      </p:sp>
      <p:pic>
        <p:nvPicPr>
          <p:cNvPr id="3075"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235878" y="2074546"/>
            <a:ext cx="6466017" cy="291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A0B07115-9DBB-47FF-92E3-41BDD81850CB}"/>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02135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325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104582"/>
            <a:ext cx="10515600" cy="1133475"/>
          </a:xfrm>
        </p:spPr>
        <p:txBody>
          <a:bodyPr/>
          <a:lstStyle/>
          <a:p>
            <a:pPr algn="ctr"/>
            <a:r>
              <a:rPr lang="en-GB" b="1" dirty="0">
                <a:latin typeface="Tahoma" panose="020B0604030504040204" pitchFamily="34" charset="0"/>
                <a:ea typeface="Tahoma" panose="020B0604030504040204" pitchFamily="34" charset="0"/>
                <a:cs typeface="Tahoma" panose="020B0604030504040204" pitchFamily="34" charset="0"/>
              </a:rPr>
              <a:t>Deploying a portfolio</a:t>
            </a:r>
          </a:p>
        </p:txBody>
      </p:sp>
      <p:sp>
        <p:nvSpPr>
          <p:cNvPr id="3" name="Text Placeholder 2"/>
          <p:cNvSpPr>
            <a:spLocks noGrp="1"/>
          </p:cNvSpPr>
          <p:nvPr>
            <p:ph type="body" idx="1"/>
          </p:nvPr>
        </p:nvSpPr>
        <p:spPr>
          <a:xfrm>
            <a:off x="831850" y="2953512"/>
            <a:ext cx="10515600" cy="1991959"/>
          </a:xfrm>
        </p:spPr>
        <p:txBody>
          <a:bodyPr>
            <a:normAutofit lnSpcReduction="10000"/>
          </a:bodyPr>
          <a:lstStyle/>
          <a:p>
            <a:r>
              <a:rPr lang="en-GB" dirty="0">
                <a:solidFill>
                  <a:schemeClr val="bg1"/>
                </a:solidFill>
              </a:rPr>
              <a:t>You will only do this on Smarter ASP.NET if you haven’t deployed your portfolio elsewhere (and please be aware that we haven’t yet included instructions for getting a contact form working).</a:t>
            </a:r>
          </a:p>
          <a:p>
            <a:r>
              <a:rPr lang="en-GB" dirty="0">
                <a:solidFill>
                  <a:schemeClr val="bg1"/>
                </a:solidFill>
              </a:rPr>
              <a:t>Also, you will eventually buy a domain, and there are instructions on how to do this in the next section.  But you don’t need to buy a domain </a:t>
            </a:r>
            <a:r>
              <a:rPr lang="en-GB" u="sng" dirty="0">
                <a:solidFill>
                  <a:schemeClr val="bg1"/>
                </a:solidFill>
              </a:rPr>
              <a:t>before</a:t>
            </a:r>
            <a:r>
              <a:rPr lang="en-GB" dirty="0">
                <a:solidFill>
                  <a:schemeClr val="bg1"/>
                </a:solidFill>
              </a:rPr>
              <a:t> deploying your portfolio.</a:t>
            </a:r>
          </a:p>
        </p:txBody>
      </p:sp>
      <p:sp>
        <p:nvSpPr>
          <p:cNvPr id="4" name="Footer Placeholder 3">
            <a:extLst>
              <a:ext uri="{FF2B5EF4-FFF2-40B4-BE49-F238E27FC236}">
                <a16:creationId xmlns:a16="http://schemas.microsoft.com/office/drawing/2014/main" id="{6A9AD047-FA83-45E8-A3AE-5C5FC4F9F63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73307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994" y="2309713"/>
            <a:ext cx="6077928" cy="3744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6136" y="263450"/>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File upload for text files – HTML, CSS, etc.</a:t>
            </a:r>
          </a:p>
        </p:txBody>
      </p:sp>
      <p:sp>
        <p:nvSpPr>
          <p:cNvPr id="5" name="TextBox 4"/>
          <p:cNvSpPr txBox="1"/>
          <p:nvPr/>
        </p:nvSpPr>
        <p:spPr>
          <a:xfrm>
            <a:off x="7096796" y="5546020"/>
            <a:ext cx="2549613" cy="1015663"/>
          </a:xfrm>
          <a:prstGeom prst="rect">
            <a:avLst/>
          </a:prstGeom>
          <a:noFill/>
        </p:spPr>
        <p:txBody>
          <a:bodyPr wrap="square" rtlCol="0">
            <a:spAutoFit/>
          </a:bodyPr>
          <a:lstStyle/>
          <a:p>
            <a:r>
              <a:rPr lang="en-GB" sz="2000" dirty="0"/>
              <a:t>Click here to get to the screen with the Files tab</a:t>
            </a:r>
          </a:p>
        </p:txBody>
      </p:sp>
      <p:sp>
        <p:nvSpPr>
          <p:cNvPr id="8" name="TextBox 7"/>
          <p:cNvSpPr txBox="1"/>
          <p:nvPr/>
        </p:nvSpPr>
        <p:spPr>
          <a:xfrm>
            <a:off x="425302" y="1868292"/>
            <a:ext cx="4429376" cy="4154984"/>
          </a:xfrm>
          <a:prstGeom prst="rect">
            <a:avLst/>
          </a:prstGeom>
          <a:noFill/>
        </p:spPr>
        <p:txBody>
          <a:bodyPr wrap="square" rtlCol="0">
            <a:spAutoFit/>
          </a:bodyPr>
          <a:lstStyle/>
          <a:p>
            <a:pPr marL="342900" indent="-342900">
              <a:buFont typeface="Arial" panose="020B0604020202020204" pitchFamily="34" charset="0"/>
              <a:buChar char="•"/>
            </a:pPr>
            <a:r>
              <a:rPr lang="en-GB" sz="2400" dirty="0"/>
              <a:t>If you want to put your portfolio on SmarterASP.NET, you will probably want to start by uploading the HTML, CSS, </a:t>
            </a:r>
            <a:r>
              <a:rPr lang="en-GB" sz="2400" dirty="0" err="1"/>
              <a:t>Javascript</a:t>
            </a:r>
            <a:r>
              <a:rPr lang="en-GB" sz="2400" dirty="0"/>
              <a:t> and other files for your portfolio website</a:t>
            </a:r>
          </a:p>
          <a:p>
            <a:pPr marL="342900" indent="-342900">
              <a:buFont typeface="Arial" panose="020B0604020202020204" pitchFamily="34" charset="0"/>
              <a:buChar char="•"/>
            </a:pPr>
            <a:r>
              <a:rPr lang="en-US" sz="2400" dirty="0"/>
              <a:t>If you prefer, you can also upload your portfolio with FTP, using a free utility like FileZilla</a:t>
            </a:r>
          </a:p>
          <a:p>
            <a:pPr marL="800100" lvl="1" indent="-342900">
              <a:buFont typeface="Arial" panose="020B0604020202020204" pitchFamily="34" charset="0"/>
              <a:buChar char="•"/>
            </a:pPr>
            <a:r>
              <a:rPr lang="en-US" sz="2400" dirty="0"/>
              <a:t>You would put your files under the Site1 folder</a:t>
            </a:r>
            <a:endParaRPr lang="en-GB" sz="2400" dirty="0"/>
          </a:p>
        </p:txBody>
      </p:sp>
      <p:sp>
        <p:nvSpPr>
          <p:cNvPr id="12" name="Oval 11"/>
          <p:cNvSpPr/>
          <p:nvPr/>
        </p:nvSpPr>
        <p:spPr>
          <a:xfrm>
            <a:off x="9465699" y="4404070"/>
            <a:ext cx="1110781" cy="6640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p:cNvCxnSpPr/>
          <p:nvPr/>
        </p:nvCxnSpPr>
        <p:spPr>
          <a:xfrm flipV="1">
            <a:off x="8151215" y="4833257"/>
            <a:ext cx="1314484" cy="7647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A59000B2-A302-4DFD-932C-A9ED76D29793}"/>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324588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File upload for text files (2)</a:t>
            </a:r>
          </a:p>
        </p:txBody>
      </p:sp>
      <p:sp>
        <p:nvSpPr>
          <p:cNvPr id="8" name="TextBox 7"/>
          <p:cNvSpPr txBox="1"/>
          <p:nvPr/>
        </p:nvSpPr>
        <p:spPr>
          <a:xfrm>
            <a:off x="223283" y="3089887"/>
            <a:ext cx="2445489" cy="830997"/>
          </a:xfrm>
          <a:prstGeom prst="rect">
            <a:avLst/>
          </a:prstGeom>
          <a:noFill/>
        </p:spPr>
        <p:txBody>
          <a:bodyPr wrap="square" rtlCol="0">
            <a:spAutoFit/>
          </a:bodyPr>
          <a:lstStyle/>
          <a:p>
            <a:r>
              <a:rPr lang="en-GB" sz="2400" dirty="0"/>
              <a:t>Click on the Files tab</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505" y="1679917"/>
            <a:ext cx="7010400" cy="4707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0"/>
          <p:cNvSpPr/>
          <p:nvPr/>
        </p:nvSpPr>
        <p:spPr>
          <a:xfrm>
            <a:off x="6692705" y="1908517"/>
            <a:ext cx="723900" cy="685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p:nvPr/>
        </p:nvCxnSpPr>
        <p:spPr>
          <a:xfrm flipV="1">
            <a:off x="2546252" y="2493308"/>
            <a:ext cx="4146453" cy="8829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53D6F597-C5F3-4583-96D8-2D4C4C64CE7B}"/>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78433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64" y="204738"/>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File upload </a:t>
            </a:r>
            <a:br>
              <a:rPr lang="en-GB" b="1" dirty="0">
                <a:latin typeface="Tahoma" panose="020B0604030504040204" pitchFamily="34" charset="0"/>
                <a:ea typeface="Tahoma" panose="020B0604030504040204" pitchFamily="34" charset="0"/>
                <a:cs typeface="Tahoma" panose="020B0604030504040204" pitchFamily="34" charset="0"/>
              </a:rPr>
            </a:br>
            <a:r>
              <a:rPr lang="en-GB" b="1" dirty="0">
                <a:latin typeface="Tahoma" panose="020B0604030504040204" pitchFamily="34" charset="0"/>
                <a:ea typeface="Tahoma" panose="020B0604030504040204" pitchFamily="34" charset="0"/>
                <a:cs typeface="Tahoma" panose="020B0604030504040204" pitchFamily="34" charset="0"/>
              </a:rPr>
              <a:t>for text files </a:t>
            </a:r>
            <a:r>
              <a:rPr lang="en-GB" dirty="0"/>
              <a:t>(4)</a:t>
            </a:r>
          </a:p>
        </p:txBody>
      </p:sp>
      <p:sp>
        <p:nvSpPr>
          <p:cNvPr id="11" name="TextBox 10"/>
          <p:cNvSpPr txBox="1"/>
          <p:nvPr/>
        </p:nvSpPr>
        <p:spPr>
          <a:xfrm>
            <a:off x="349474" y="2037458"/>
            <a:ext cx="3349255" cy="2308324"/>
          </a:xfrm>
          <a:prstGeom prst="rect">
            <a:avLst/>
          </a:prstGeom>
          <a:noFill/>
        </p:spPr>
        <p:txBody>
          <a:bodyPr wrap="square" rtlCol="0">
            <a:spAutoFit/>
          </a:bodyPr>
          <a:lstStyle/>
          <a:p>
            <a:r>
              <a:rPr lang="en-GB" sz="2400" dirty="0"/>
              <a:t>Use the New Folder and File Upload buttons to create your folder structure and upload your portfolio website files</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729" y="867520"/>
            <a:ext cx="6610912"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664" y="1828800"/>
            <a:ext cx="6460503"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3"/>
          <p:cNvSpPr/>
          <p:nvPr/>
        </p:nvSpPr>
        <p:spPr>
          <a:xfrm>
            <a:off x="7073495" y="3124200"/>
            <a:ext cx="36195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8890865" y="3120934"/>
            <a:ext cx="36195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4308329" y="4834274"/>
            <a:ext cx="9144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p:nvPr/>
        </p:nvCxnSpPr>
        <p:spPr>
          <a:xfrm flipV="1">
            <a:off x="3306726" y="3314700"/>
            <a:ext cx="3697459" cy="3907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5" idx="3"/>
          </p:cNvCxnSpPr>
          <p:nvPr/>
        </p:nvCxnSpPr>
        <p:spPr>
          <a:xfrm flipV="1">
            <a:off x="3434316" y="3446138"/>
            <a:ext cx="5509555" cy="31779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1370" y="5660925"/>
            <a:ext cx="3285461" cy="830997"/>
          </a:xfrm>
          <a:prstGeom prst="rect">
            <a:avLst/>
          </a:prstGeom>
          <a:noFill/>
        </p:spPr>
        <p:txBody>
          <a:bodyPr wrap="square" rtlCol="0">
            <a:spAutoFit/>
          </a:bodyPr>
          <a:lstStyle/>
          <a:p>
            <a:r>
              <a:rPr lang="en-GB" sz="2400" dirty="0"/>
              <a:t>Delete the default.asp file, as you don’t need it </a:t>
            </a:r>
          </a:p>
        </p:txBody>
      </p:sp>
      <p:sp>
        <p:nvSpPr>
          <p:cNvPr id="3" name="Footer Placeholder 2">
            <a:extLst>
              <a:ext uri="{FF2B5EF4-FFF2-40B4-BE49-F238E27FC236}">
                <a16:creationId xmlns:a16="http://schemas.microsoft.com/office/drawing/2014/main" id="{C8B5D187-EEE9-4E6B-92BD-B1209448CCE1}"/>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418933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File upload for text files (4)</a:t>
            </a:r>
          </a:p>
        </p:txBody>
      </p:sp>
      <p:sp>
        <p:nvSpPr>
          <p:cNvPr id="3" name="TextBox 2"/>
          <p:cNvSpPr txBox="1"/>
          <p:nvPr/>
        </p:nvSpPr>
        <p:spPr>
          <a:xfrm>
            <a:off x="712381" y="2477386"/>
            <a:ext cx="4019107"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t>You should end up with a screen looking like this for each folder</a:t>
            </a:r>
          </a:p>
          <a:p>
            <a:pPr marL="285750" indent="-285750">
              <a:buFont typeface="Arial" panose="020B0604020202020204" pitchFamily="34" charset="0"/>
              <a:buChar char="•"/>
            </a:pPr>
            <a:r>
              <a:rPr lang="en-GB" sz="2400" dirty="0"/>
              <a:t>When you have completed your file uploads, your portfolio website will be ready to view</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392" y="1477108"/>
            <a:ext cx="6460503"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BD73D59E-9C67-4D29-89F0-A3A1A3031EC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759169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325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8200" y="1092221"/>
            <a:ext cx="10515600" cy="2852737"/>
          </a:xfrm>
        </p:spPr>
        <p:txBody>
          <a:bodyPr>
            <a:normAutofit/>
          </a:bodyPr>
          <a:lstStyle/>
          <a:p>
            <a:pPr algn="ctr"/>
            <a:r>
              <a:rPr lang="en-GB" sz="6600" b="1" dirty="0">
                <a:latin typeface="Tahoma" panose="020B0604030504040204" pitchFamily="34" charset="0"/>
                <a:ea typeface="Tahoma" panose="020B0604030504040204" pitchFamily="34" charset="0"/>
                <a:cs typeface="Tahoma" panose="020B0604030504040204" pitchFamily="34" charset="0"/>
              </a:rPr>
              <a:t>Deploying an ASP.NET project</a:t>
            </a:r>
          </a:p>
        </p:txBody>
      </p:sp>
      <p:sp>
        <p:nvSpPr>
          <p:cNvPr id="2" name="Footer Placeholder 1">
            <a:extLst>
              <a:ext uri="{FF2B5EF4-FFF2-40B4-BE49-F238E27FC236}">
                <a16:creationId xmlns:a16="http://schemas.microsoft.com/office/drawing/2014/main" id="{475C2F3E-42B5-4CF3-8ADE-4BE7393CC7DA}"/>
              </a:ext>
            </a:extLst>
          </p:cNvPr>
          <p:cNvSpPr>
            <a:spLocks noGrp="1"/>
          </p:cNvSpPr>
          <p:nvPr>
            <p:ph type="ftr" sz="quarter" idx="11"/>
          </p:nvPr>
        </p:nvSpPr>
        <p:spPr/>
        <p:txBody>
          <a:bodyPr/>
          <a:lstStyle/>
          <a:p>
            <a:r>
              <a:rPr lang="en-GB" sz="1800" dirty="0">
                <a:solidFill>
                  <a:schemeClr val="tx1"/>
                </a:solidFill>
              </a:rPr>
              <a:t>V1.0 August 2018 Grant Swart Technical</a:t>
            </a:r>
          </a:p>
        </p:txBody>
      </p:sp>
    </p:spTree>
    <p:extLst>
      <p:ext uri="{BB962C8B-B14F-4D97-AF65-F5344CB8AC3E}">
        <p14:creationId xmlns:p14="http://schemas.microsoft.com/office/powerpoint/2010/main" val="144525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33202" y="2322245"/>
            <a:ext cx="10515600" cy="1106755"/>
          </a:xfrm>
        </p:spPr>
        <p:txBody>
          <a:bodyPr>
            <a:normAutofit/>
          </a:bodyPr>
          <a:lstStyle/>
          <a:p>
            <a:pPr algn="ctr"/>
            <a:r>
              <a:rPr lang="en-GB" sz="6600" b="1" dirty="0">
                <a:latin typeface="Tahoma" panose="020B0604030504040204" pitchFamily="34" charset="0"/>
                <a:ea typeface="Tahoma" panose="020B0604030504040204" pitchFamily="34" charset="0"/>
                <a:cs typeface="Tahoma" panose="020B0604030504040204" pitchFamily="34" charset="0"/>
              </a:rPr>
              <a:t>Set up Domain</a:t>
            </a:r>
          </a:p>
        </p:txBody>
      </p:sp>
      <p:sp>
        <p:nvSpPr>
          <p:cNvPr id="2" name="Footer Placeholder 1">
            <a:extLst>
              <a:ext uri="{FF2B5EF4-FFF2-40B4-BE49-F238E27FC236}">
                <a16:creationId xmlns:a16="http://schemas.microsoft.com/office/drawing/2014/main" id="{953C0332-4533-4DEF-8EB6-799C654E1308}"/>
              </a:ext>
            </a:extLst>
          </p:cNvPr>
          <p:cNvSpPr>
            <a:spLocks noGrp="1"/>
          </p:cNvSpPr>
          <p:nvPr>
            <p:ph type="ftr" sz="quarter" idx="11"/>
          </p:nvPr>
        </p:nvSpPr>
        <p:spPr/>
        <p:txBody>
          <a:bodyPr/>
          <a:lstStyle/>
          <a:p>
            <a:r>
              <a:rPr lang="en-GB" sz="2000">
                <a:solidFill>
                  <a:schemeClr val="tx1"/>
                </a:solidFill>
              </a:rPr>
              <a:t>V1.0 August 2018 Grant Swart Technical</a:t>
            </a:r>
            <a:endParaRPr lang="en-GB" sz="2000" dirty="0">
              <a:solidFill>
                <a:schemeClr val="tx1"/>
              </a:solidFill>
            </a:endParaRPr>
          </a:p>
        </p:txBody>
      </p:sp>
    </p:spTree>
    <p:extLst>
      <p:ext uri="{BB962C8B-B14F-4D97-AF65-F5344CB8AC3E}">
        <p14:creationId xmlns:p14="http://schemas.microsoft.com/office/powerpoint/2010/main" val="328112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33202" y="2322245"/>
            <a:ext cx="10515600" cy="1106755"/>
          </a:xfrm>
        </p:spPr>
        <p:txBody>
          <a:bodyPr>
            <a:normAutofit/>
          </a:bodyPr>
          <a:lstStyle/>
          <a:p>
            <a:pPr algn="ctr"/>
            <a:r>
              <a:rPr lang="en-GB" sz="6600" b="1" dirty="0">
                <a:latin typeface="Tahoma" panose="020B0604030504040204" pitchFamily="34" charset="0"/>
                <a:ea typeface="Tahoma" panose="020B0604030504040204" pitchFamily="34" charset="0"/>
                <a:cs typeface="Tahoma" panose="020B0604030504040204" pitchFamily="34" charset="0"/>
              </a:rPr>
              <a:t>Sign Up</a:t>
            </a:r>
          </a:p>
        </p:txBody>
      </p:sp>
      <p:sp>
        <p:nvSpPr>
          <p:cNvPr id="2" name="Footer Placeholder 1">
            <a:extLst>
              <a:ext uri="{FF2B5EF4-FFF2-40B4-BE49-F238E27FC236}">
                <a16:creationId xmlns:a16="http://schemas.microsoft.com/office/drawing/2014/main" id="{953C0332-4533-4DEF-8EB6-799C654E1308}"/>
              </a:ext>
            </a:extLst>
          </p:cNvPr>
          <p:cNvSpPr>
            <a:spLocks noGrp="1"/>
          </p:cNvSpPr>
          <p:nvPr>
            <p:ph type="ftr" sz="quarter" idx="11"/>
          </p:nvPr>
        </p:nvSpPr>
        <p:spPr/>
        <p:txBody>
          <a:bodyPr/>
          <a:lstStyle/>
          <a:p>
            <a:r>
              <a:rPr lang="en-GB" sz="2000">
                <a:solidFill>
                  <a:schemeClr val="tx1"/>
                </a:solidFill>
              </a:rPr>
              <a:t>V1.0 August 2018 Grant Swart Technical</a:t>
            </a:r>
            <a:endParaRPr lang="en-GB" sz="2000" dirty="0">
              <a:solidFill>
                <a:schemeClr val="tx1"/>
              </a:solidFill>
            </a:endParaRPr>
          </a:p>
        </p:txBody>
      </p:sp>
    </p:spTree>
    <p:extLst>
      <p:ext uri="{BB962C8B-B14F-4D97-AF65-F5344CB8AC3E}">
        <p14:creationId xmlns:p14="http://schemas.microsoft.com/office/powerpoint/2010/main" val="811231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112" y="365125"/>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Deploying an ASP.NET project with </a:t>
            </a:r>
            <a:br>
              <a:rPr lang="en-GB" b="1" dirty="0">
                <a:latin typeface="Tahoma" panose="020B0604030504040204" pitchFamily="34" charset="0"/>
                <a:ea typeface="Tahoma" panose="020B0604030504040204" pitchFamily="34" charset="0"/>
                <a:cs typeface="Tahoma" panose="020B0604030504040204" pitchFamily="34" charset="0"/>
              </a:rPr>
            </a:br>
            <a:r>
              <a:rPr lang="en-GB" b="1" dirty="0">
                <a:latin typeface="Tahoma" panose="020B0604030504040204" pitchFamily="34" charset="0"/>
                <a:ea typeface="Tahoma" panose="020B0604030504040204" pitchFamily="34" charset="0"/>
                <a:cs typeface="Tahoma" panose="020B0604030504040204" pitchFamily="34" charset="0"/>
              </a:rPr>
              <a:t>or without a database</a:t>
            </a:r>
          </a:p>
        </p:txBody>
      </p:sp>
      <p:sp>
        <p:nvSpPr>
          <p:cNvPr id="3" name="Content Placeholder 2"/>
          <p:cNvSpPr>
            <a:spLocks noGrp="1"/>
          </p:cNvSpPr>
          <p:nvPr>
            <p:ph idx="1"/>
          </p:nvPr>
        </p:nvSpPr>
        <p:spPr/>
        <p:txBody>
          <a:bodyPr>
            <a:normAutofit fontScale="92500"/>
          </a:bodyPr>
          <a:lstStyle/>
          <a:p>
            <a:r>
              <a:rPr lang="en-GB" dirty="0"/>
              <a:t>Here are the main things you need to know (covered in these slides):</a:t>
            </a:r>
          </a:p>
          <a:p>
            <a:r>
              <a:rPr lang="en-GB" dirty="0"/>
              <a:t>You will need a </a:t>
            </a:r>
            <a:r>
              <a:rPr lang="en-GB" dirty="0">
                <a:solidFill>
                  <a:srgbClr val="FF0000"/>
                </a:solidFill>
              </a:rPr>
              <a:t>domain</a:t>
            </a:r>
            <a:r>
              <a:rPr lang="en-GB" dirty="0"/>
              <a:t>, even if you are using </a:t>
            </a:r>
            <a:r>
              <a:rPr lang="en-GB" dirty="0" err="1"/>
              <a:t>SmarterASP.NET’s</a:t>
            </a:r>
            <a:r>
              <a:rPr lang="en-GB" dirty="0"/>
              <a:t> free trial</a:t>
            </a:r>
          </a:p>
          <a:p>
            <a:pPr lvl="1"/>
            <a:r>
              <a:rPr lang="en-GB" dirty="0"/>
              <a:t>Domain names cost around US$16 (UK£12) for a year (these slides show this option)</a:t>
            </a:r>
          </a:p>
          <a:p>
            <a:pPr lvl="1"/>
            <a:r>
              <a:rPr lang="en-GB" dirty="0"/>
              <a:t>Or you may be able to use one that you own already, but transferring a domain between hosting services can take up to a month</a:t>
            </a:r>
          </a:p>
          <a:p>
            <a:r>
              <a:rPr lang="en-GB" dirty="0"/>
              <a:t>Once you have a domain, set up a </a:t>
            </a:r>
            <a:r>
              <a:rPr lang="en-GB" dirty="0">
                <a:solidFill>
                  <a:srgbClr val="FF0000"/>
                </a:solidFill>
              </a:rPr>
              <a:t>sub-domain</a:t>
            </a:r>
            <a:r>
              <a:rPr lang="en-GB" dirty="0"/>
              <a:t> to publish to (free)</a:t>
            </a:r>
          </a:p>
          <a:p>
            <a:r>
              <a:rPr lang="en-US" dirty="0"/>
              <a:t>If your application uses a database</a:t>
            </a:r>
            <a:endParaRPr lang="en-GB" dirty="0"/>
          </a:p>
          <a:p>
            <a:pPr lvl="1"/>
            <a:r>
              <a:rPr lang="en-GB" dirty="0"/>
              <a:t>Create an </a:t>
            </a:r>
            <a:r>
              <a:rPr lang="en-GB" dirty="0">
                <a:solidFill>
                  <a:srgbClr val="FF0000"/>
                </a:solidFill>
              </a:rPr>
              <a:t>area for a database </a:t>
            </a:r>
            <a:r>
              <a:rPr lang="en-GB" dirty="0"/>
              <a:t>on the SmarterASP.NET site</a:t>
            </a:r>
          </a:p>
          <a:p>
            <a:pPr lvl="1"/>
            <a:r>
              <a:rPr lang="en-GB" dirty="0"/>
              <a:t>Then </a:t>
            </a:r>
            <a:r>
              <a:rPr lang="en-GB" dirty="0">
                <a:solidFill>
                  <a:srgbClr val="FF0000"/>
                </a:solidFill>
              </a:rPr>
              <a:t>deploy your local database file </a:t>
            </a:r>
            <a:r>
              <a:rPr lang="en-GB" dirty="0"/>
              <a:t>to SmarterASP.NET</a:t>
            </a:r>
          </a:p>
          <a:p>
            <a:r>
              <a:rPr lang="en-GB" dirty="0"/>
              <a:t>Publish your code using Visual Studio’s </a:t>
            </a:r>
            <a:r>
              <a:rPr lang="en-GB"/>
              <a:t>Publish option</a:t>
            </a:r>
            <a:endParaRPr lang="en-GB" dirty="0"/>
          </a:p>
        </p:txBody>
      </p:sp>
      <p:sp>
        <p:nvSpPr>
          <p:cNvPr id="4" name="Footer Placeholder 3">
            <a:extLst>
              <a:ext uri="{FF2B5EF4-FFF2-40B4-BE49-F238E27FC236}">
                <a16:creationId xmlns:a16="http://schemas.microsoft.com/office/drawing/2014/main" id="{C5C088D8-32CB-4073-A68A-3F5D86BD123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467840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107"/>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Buying a domain (1)</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178" y="960438"/>
            <a:ext cx="8759283" cy="5395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3744351" y="1698674"/>
            <a:ext cx="91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FDB12D7E-F366-4770-8758-A6955BD3FFC8}"/>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593776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Buying a domain (2)</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755" y="1934235"/>
            <a:ext cx="10314658" cy="4438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7669236" y="3344594"/>
            <a:ext cx="3022209"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109C899-44A1-4977-A236-9386564D3CA1}"/>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542194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Buying a domain (3)</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308" y="1424328"/>
            <a:ext cx="7823349" cy="543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5096803" y="4486904"/>
            <a:ext cx="1455182" cy="4814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219483" y="5533841"/>
            <a:ext cx="1455182" cy="4814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7784022" y="4265526"/>
            <a:ext cx="3103362" cy="646331"/>
          </a:xfrm>
          <a:prstGeom prst="rect">
            <a:avLst/>
          </a:prstGeom>
          <a:solidFill>
            <a:schemeClr val="bg1"/>
          </a:solidFill>
        </p:spPr>
        <p:txBody>
          <a:bodyPr wrap="square" rtlCol="0">
            <a:spAutoFit/>
          </a:bodyPr>
          <a:lstStyle/>
          <a:p>
            <a:r>
              <a:rPr lang="en-US" dirty="0"/>
              <a:t>Click on either of these to see domain extensions and prices</a:t>
            </a:r>
            <a:endParaRPr lang="en-GB" dirty="0"/>
          </a:p>
        </p:txBody>
      </p:sp>
      <p:cxnSp>
        <p:nvCxnSpPr>
          <p:cNvPr id="10" name="Straight Arrow Connector 9"/>
          <p:cNvCxnSpPr/>
          <p:nvPr/>
        </p:nvCxnSpPr>
        <p:spPr>
          <a:xfrm flipH="1">
            <a:off x="6551985" y="4486904"/>
            <a:ext cx="1232037" cy="24073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674665" y="4853354"/>
            <a:ext cx="1217290" cy="88155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90725597-60D0-4133-AA1D-9DEBDD780A22}"/>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75303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Buying a domain (4)</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565" y="1644748"/>
            <a:ext cx="7258735" cy="48545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Oval 6"/>
          <p:cNvSpPr/>
          <p:nvPr/>
        </p:nvSpPr>
        <p:spPr>
          <a:xfrm>
            <a:off x="4456334" y="5090161"/>
            <a:ext cx="1592806" cy="4356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6587978" y="5072744"/>
            <a:ext cx="1305174" cy="4356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9032794" y="5064538"/>
            <a:ext cx="1305174" cy="4356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82880" y="2855742"/>
            <a:ext cx="323556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Type in a domain name</a:t>
            </a:r>
          </a:p>
          <a:p>
            <a:pPr marL="285750" indent="-285750">
              <a:buFont typeface="Arial" panose="020B0604020202020204" pitchFamily="34" charset="0"/>
              <a:buChar char="•"/>
            </a:pPr>
            <a:r>
              <a:rPr lang="en-US" sz="2400" dirty="0"/>
              <a:t>Choose an extension</a:t>
            </a:r>
          </a:p>
          <a:p>
            <a:pPr marL="285750" indent="-285750">
              <a:buFont typeface="Arial" panose="020B0604020202020204" pitchFamily="34" charset="0"/>
              <a:buChar char="•"/>
            </a:pPr>
            <a:r>
              <a:rPr lang="en-US" sz="2400" dirty="0"/>
              <a:t>Click search</a:t>
            </a:r>
            <a:endParaRPr lang="en-GB" sz="2400" dirty="0"/>
          </a:p>
        </p:txBody>
      </p:sp>
      <p:sp>
        <p:nvSpPr>
          <p:cNvPr id="3" name="Footer Placeholder 2">
            <a:extLst>
              <a:ext uri="{FF2B5EF4-FFF2-40B4-BE49-F238E27FC236}">
                <a16:creationId xmlns:a16="http://schemas.microsoft.com/office/drawing/2014/main" id="{09F42A48-72E9-402D-AECD-45B1EDA78902}"/>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086462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Buying a domain (5)</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48" y="1528788"/>
            <a:ext cx="7125621" cy="3144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5026805" y="3439823"/>
            <a:ext cx="1290354" cy="4047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7159" y="3871392"/>
            <a:ext cx="5671981" cy="27545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Oval 6"/>
          <p:cNvSpPr/>
          <p:nvPr/>
        </p:nvSpPr>
        <p:spPr>
          <a:xfrm>
            <a:off x="10177373" y="4806579"/>
            <a:ext cx="1669401" cy="3283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ADDEF339-34AC-480F-ABFF-D8DAB21486BE}"/>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347672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Buying a domain (6)</a:t>
            </a:r>
          </a:p>
        </p:txBody>
      </p:sp>
      <p:pic>
        <p:nvPicPr>
          <p:cNvPr id="4" name="Content Placeholder 3"/>
          <p:cNvPicPr>
            <a:picLocks noGrp="1" noChangeAspect="1"/>
          </p:cNvPicPr>
          <p:nvPr>
            <p:ph idx="1"/>
          </p:nvPr>
        </p:nvPicPr>
        <p:blipFill>
          <a:blip r:embed="rId2"/>
          <a:stretch>
            <a:fillRect/>
          </a:stretch>
        </p:blipFill>
        <p:spPr>
          <a:xfrm>
            <a:off x="931207" y="3416997"/>
            <a:ext cx="2875604" cy="2829848"/>
          </a:xfrm>
          <a:prstGeom prst="rect">
            <a:avLst/>
          </a:prstGeom>
        </p:spPr>
      </p:pic>
      <p:pic>
        <p:nvPicPr>
          <p:cNvPr id="5" name="Content Placeholder 3"/>
          <p:cNvPicPr>
            <a:picLocks noChangeAspect="1"/>
          </p:cNvPicPr>
          <p:nvPr/>
        </p:nvPicPr>
        <p:blipFill>
          <a:blip r:embed="rId3"/>
          <a:stretch>
            <a:fillRect/>
          </a:stretch>
        </p:blipFill>
        <p:spPr>
          <a:xfrm>
            <a:off x="4425709" y="3448121"/>
            <a:ext cx="4047012" cy="2525059"/>
          </a:xfrm>
          <a:prstGeom prst="rect">
            <a:avLst/>
          </a:prstGeom>
        </p:spPr>
      </p:pic>
      <p:pic>
        <p:nvPicPr>
          <p:cNvPr id="6" name="Content Placeholder 3"/>
          <p:cNvPicPr>
            <a:picLocks noChangeAspect="1"/>
          </p:cNvPicPr>
          <p:nvPr/>
        </p:nvPicPr>
        <p:blipFill>
          <a:blip r:embed="rId4"/>
          <a:stretch>
            <a:fillRect/>
          </a:stretch>
        </p:blipFill>
        <p:spPr>
          <a:xfrm>
            <a:off x="9100117" y="3562091"/>
            <a:ext cx="2952307" cy="1789836"/>
          </a:xfrm>
          <a:prstGeom prst="rect">
            <a:avLst/>
          </a:prstGeom>
        </p:spPr>
      </p:pic>
      <p:sp>
        <p:nvSpPr>
          <p:cNvPr id="3" name="TextBox 2"/>
          <p:cNvSpPr txBox="1"/>
          <p:nvPr/>
        </p:nvSpPr>
        <p:spPr>
          <a:xfrm>
            <a:off x="1142214" y="1792237"/>
            <a:ext cx="9434057" cy="830997"/>
          </a:xfrm>
          <a:prstGeom prst="rect">
            <a:avLst/>
          </a:prstGeom>
          <a:noFill/>
        </p:spPr>
        <p:txBody>
          <a:bodyPr wrap="none" rtlCol="0">
            <a:spAutoFit/>
          </a:bodyPr>
          <a:lstStyle/>
          <a:p>
            <a:pPr marL="285750" indent="-285750">
              <a:buFont typeface="Arial" panose="020B0604020202020204" pitchFamily="34" charset="0"/>
              <a:buChar char="•"/>
            </a:pPr>
            <a:r>
              <a:rPr lang="en-GB" sz="2400" dirty="0"/>
              <a:t>You will get a verification email</a:t>
            </a:r>
          </a:p>
          <a:p>
            <a:pPr marL="285750" indent="-285750">
              <a:buFont typeface="Arial" panose="020B0604020202020204" pitchFamily="34" charset="0"/>
              <a:buChar char="•"/>
            </a:pPr>
            <a:r>
              <a:rPr lang="en-GB" sz="2400" dirty="0"/>
              <a:t>Follow the instructions, including accepting the security certificate error</a:t>
            </a:r>
          </a:p>
        </p:txBody>
      </p:sp>
      <p:cxnSp>
        <p:nvCxnSpPr>
          <p:cNvPr id="7" name="Straight Arrow Connector 6"/>
          <p:cNvCxnSpPr/>
          <p:nvPr/>
        </p:nvCxnSpPr>
        <p:spPr>
          <a:xfrm>
            <a:off x="3828724" y="4710650"/>
            <a:ext cx="566541"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00017" y="4631039"/>
            <a:ext cx="566541"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EFB6DCE9-1BCB-4120-8088-45D089FEBADF}"/>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416297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84" y="1630626"/>
            <a:ext cx="5856849" cy="3328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33046" y="314510"/>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Mapping your domain</a:t>
            </a:r>
          </a:p>
        </p:txBody>
      </p:sp>
      <p:sp>
        <p:nvSpPr>
          <p:cNvPr id="5" name="TextBox 4"/>
          <p:cNvSpPr txBox="1"/>
          <p:nvPr/>
        </p:nvSpPr>
        <p:spPr>
          <a:xfrm>
            <a:off x="302104" y="5346629"/>
            <a:ext cx="4255396" cy="461665"/>
          </a:xfrm>
          <a:prstGeom prst="rect">
            <a:avLst/>
          </a:prstGeom>
          <a:noFill/>
        </p:spPr>
        <p:txBody>
          <a:bodyPr wrap="none" rtlCol="0">
            <a:spAutoFit/>
          </a:bodyPr>
          <a:lstStyle/>
          <a:p>
            <a:r>
              <a:rPr lang="en-GB" sz="2400" dirty="0"/>
              <a:t>Domain name now appears here</a:t>
            </a:r>
          </a:p>
        </p:txBody>
      </p:sp>
      <p:sp>
        <p:nvSpPr>
          <p:cNvPr id="10" name="Rectangle 9"/>
          <p:cNvSpPr/>
          <p:nvPr/>
        </p:nvSpPr>
        <p:spPr>
          <a:xfrm>
            <a:off x="2265218" y="3254566"/>
            <a:ext cx="945573" cy="80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6595318" y="1856537"/>
            <a:ext cx="5441113" cy="1938992"/>
          </a:xfrm>
          <a:prstGeom prst="rect">
            <a:avLst/>
          </a:prstGeom>
          <a:noFill/>
        </p:spPr>
        <p:txBody>
          <a:bodyPr wrap="square" rtlCol="0">
            <a:spAutoFit/>
          </a:bodyPr>
          <a:lstStyle/>
          <a:p>
            <a:r>
              <a:rPr lang="en-US" sz="2400" dirty="0"/>
              <a:t>You need to map your domain to your site.</a:t>
            </a:r>
          </a:p>
          <a:p>
            <a:pPr marL="342900" indent="-342900">
              <a:buFont typeface="Arial" panose="020B0604020202020204" pitchFamily="34" charset="0"/>
              <a:buChar char="•"/>
            </a:pPr>
            <a:r>
              <a:rPr lang="en-US" sz="2400" dirty="0"/>
              <a:t>First, click Manage Domain Names</a:t>
            </a:r>
          </a:p>
          <a:p>
            <a:pPr marL="342900" indent="-342900">
              <a:buFont typeface="Arial" panose="020B0604020202020204" pitchFamily="34" charset="0"/>
              <a:buChar char="•"/>
            </a:pPr>
            <a:r>
              <a:rPr lang="en-US" sz="2400" dirty="0"/>
              <a:t>Then enter its name in this box and clicking the ‘Map New Domain’ button</a:t>
            </a:r>
            <a:endParaRPr lang="en-GB" sz="2400" dirty="0"/>
          </a:p>
        </p:txBody>
      </p:sp>
      <p:cxnSp>
        <p:nvCxnSpPr>
          <p:cNvPr id="13" name="Straight Arrow Connector 12"/>
          <p:cNvCxnSpPr/>
          <p:nvPr/>
        </p:nvCxnSpPr>
        <p:spPr>
          <a:xfrm flipH="1">
            <a:off x="4501663" y="3440688"/>
            <a:ext cx="2356337" cy="8012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09240" y="3440688"/>
            <a:ext cx="1600510" cy="3548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p:cNvCxnSpPr/>
          <p:nvPr/>
        </p:nvCxnSpPr>
        <p:spPr>
          <a:xfrm flipH="1">
            <a:off x="4868082" y="2297151"/>
            <a:ext cx="1727236" cy="110948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750" y="4529719"/>
            <a:ext cx="8686800"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6073252" y="5400041"/>
            <a:ext cx="2071941" cy="3548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p:cNvCxnSpPr>
            <a:stCxn id="5" idx="3"/>
            <a:endCxn id="3" idx="2"/>
          </p:cNvCxnSpPr>
          <p:nvPr/>
        </p:nvCxnSpPr>
        <p:spPr>
          <a:xfrm>
            <a:off x="4557500" y="5577462"/>
            <a:ext cx="151575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33046" y="3795529"/>
            <a:ext cx="1097280" cy="227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464204" y="3919523"/>
            <a:ext cx="4037458" cy="6448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FD380843-A06B-4247-99EA-FC30D03D829D}"/>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785232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33202" y="2322245"/>
            <a:ext cx="10515600" cy="1106755"/>
          </a:xfrm>
        </p:spPr>
        <p:txBody>
          <a:bodyPr>
            <a:normAutofit/>
          </a:bodyPr>
          <a:lstStyle/>
          <a:p>
            <a:pPr algn="ctr"/>
            <a:r>
              <a:rPr lang="en-GB" sz="6600" b="1" dirty="0">
                <a:latin typeface="Tahoma" panose="020B0604030504040204" pitchFamily="34" charset="0"/>
                <a:ea typeface="Tahoma" panose="020B0604030504040204" pitchFamily="34" charset="0"/>
                <a:cs typeface="Tahoma" panose="020B0604030504040204" pitchFamily="34" charset="0"/>
              </a:rPr>
              <a:t>Subdomain</a:t>
            </a:r>
          </a:p>
        </p:txBody>
      </p:sp>
      <p:sp>
        <p:nvSpPr>
          <p:cNvPr id="2" name="Footer Placeholder 1">
            <a:extLst>
              <a:ext uri="{FF2B5EF4-FFF2-40B4-BE49-F238E27FC236}">
                <a16:creationId xmlns:a16="http://schemas.microsoft.com/office/drawing/2014/main" id="{E810026C-40D8-40C6-961B-2261D01D51B8}"/>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988430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97527"/>
          </a:xfrm>
          <a:solidFill>
            <a:srgbClr val="92D050"/>
          </a:solidFill>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Setting up a subdomain</a:t>
            </a:r>
          </a:p>
        </p:txBody>
      </p:sp>
      <p:sp>
        <p:nvSpPr>
          <p:cNvPr id="9" name="TextBox 8"/>
          <p:cNvSpPr txBox="1"/>
          <p:nvPr/>
        </p:nvSpPr>
        <p:spPr>
          <a:xfrm>
            <a:off x="586855" y="2142414"/>
            <a:ext cx="3957850" cy="1938992"/>
          </a:xfrm>
          <a:prstGeom prst="rect">
            <a:avLst/>
          </a:prstGeom>
          <a:noFill/>
        </p:spPr>
        <p:txBody>
          <a:bodyPr wrap="square" rtlCol="0">
            <a:spAutoFit/>
          </a:bodyPr>
          <a:lstStyle/>
          <a:p>
            <a:pPr marL="285750" indent="-285750">
              <a:buFont typeface="Arial" panose="020B0604020202020204" pitchFamily="34" charset="0"/>
              <a:buChar char="•"/>
            </a:pPr>
            <a:r>
              <a:rPr lang="en-GB" sz="2400" dirty="0"/>
              <a:t>Click on the Hosting Control Panel tab</a:t>
            </a:r>
          </a:p>
          <a:p>
            <a:pPr marL="285750" indent="-285750">
              <a:buFont typeface="Arial" panose="020B0604020202020204" pitchFamily="34" charset="0"/>
              <a:buChar char="•"/>
            </a:pPr>
            <a:r>
              <a:rPr lang="en-GB" sz="2400" dirty="0"/>
              <a:t>Click on the </a:t>
            </a:r>
            <a:r>
              <a:rPr lang="en-GB" sz="2400" b="1" dirty="0"/>
              <a:t>+</a:t>
            </a:r>
            <a:r>
              <a:rPr lang="en-GB" sz="2400" b="1" dirty="0" err="1"/>
              <a:t>SubDomain</a:t>
            </a:r>
            <a:r>
              <a:rPr lang="en-GB" sz="2400" b="1" dirty="0"/>
              <a:t> </a:t>
            </a:r>
            <a:r>
              <a:rPr lang="en-GB" sz="2400" dirty="0"/>
              <a:t>button to open the Subdomain Manager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661" y="2169323"/>
            <a:ext cx="5856849" cy="3328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9611281" y="3311067"/>
            <a:ext cx="1600510" cy="3548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B12AAA74-7743-4F82-BD48-F329779572C9}"/>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428265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770" y="136525"/>
            <a:ext cx="10515600" cy="964207"/>
          </a:xfrm>
        </p:spPr>
        <p:txBody>
          <a:bodyPr/>
          <a:lstStyle/>
          <a:p>
            <a:r>
              <a:rPr lang="en-GB" b="1" dirty="0">
                <a:latin typeface="Arial" panose="020B0604020202020204" pitchFamily="34" charset="0"/>
                <a:ea typeface="Tahoma" panose="020B0604030504040204" pitchFamily="34" charset="0"/>
                <a:cs typeface="Arial" panose="020B0604020202020204" pitchFamily="34" charset="0"/>
              </a:rPr>
              <a:t>Recommended web hosting service</a:t>
            </a:r>
          </a:p>
        </p:txBody>
      </p:sp>
      <p:sp>
        <p:nvSpPr>
          <p:cNvPr id="3" name="TextBox 2"/>
          <p:cNvSpPr txBox="1"/>
          <p:nvPr/>
        </p:nvSpPr>
        <p:spPr>
          <a:xfrm>
            <a:off x="303770" y="4005766"/>
            <a:ext cx="11754118" cy="1938992"/>
          </a:xfrm>
          <a:prstGeom prst="rect">
            <a:avLst/>
          </a:prstGeom>
          <a:noFill/>
        </p:spPr>
        <p:txBody>
          <a:bodyPr wrap="square" rtlCol="0">
            <a:spAutoFit/>
          </a:bodyPr>
          <a:lstStyle/>
          <a:p>
            <a:pPr marL="285750" indent="-285750">
              <a:buFont typeface="Arial" panose="020B0604020202020204" pitchFamily="34" charset="0"/>
              <a:buChar char="•"/>
            </a:pPr>
            <a:r>
              <a:rPr lang="en-GB" sz="2400" dirty="0"/>
              <a:t>There is sometimes a 30 day free trial (60 days if you like them on Facebook and Google+)</a:t>
            </a:r>
          </a:p>
          <a:p>
            <a:pPr marL="285750" indent="-285750">
              <a:buFont typeface="Arial" panose="020B0604020202020204" pitchFamily="34" charset="0"/>
              <a:buChar char="•"/>
            </a:pPr>
            <a:r>
              <a:rPr lang="en-GB" sz="2400" dirty="0"/>
              <a:t>If you want to publish an ASP.NET project, you will need to buy a domain (about US$16)</a:t>
            </a:r>
          </a:p>
          <a:p>
            <a:pPr marL="285750" indent="-285750">
              <a:buFont typeface="Arial" panose="020B0604020202020204" pitchFamily="34" charset="0"/>
              <a:buChar char="•"/>
            </a:pPr>
            <a:r>
              <a:rPr lang="en-GB" sz="2400" dirty="0"/>
              <a:t>If you decide to sign up, you will probably need the .NET Advance plan ($5 per month)</a:t>
            </a:r>
          </a:p>
          <a:p>
            <a:pPr marL="285750" indent="-285750">
              <a:buFont typeface="Arial" panose="020B0604020202020204" pitchFamily="34" charset="0"/>
              <a:buChar char="•"/>
            </a:pPr>
            <a:r>
              <a:rPr lang="en-GB" sz="2400" dirty="0"/>
              <a:t>At the moment, we haven’t tested </a:t>
            </a:r>
            <a:r>
              <a:rPr lang="en-GB" sz="2400" dirty="0" err="1"/>
              <a:t>SmarterASP.NET’s</a:t>
            </a:r>
            <a:r>
              <a:rPr lang="en-GB" sz="2400" dirty="0"/>
              <a:t> email functionality, but we will do this very soon.  (There is a workaround if their email isn’t up to scratch.)</a:t>
            </a:r>
          </a:p>
        </p:txBody>
      </p:sp>
      <p:pic>
        <p:nvPicPr>
          <p:cNvPr id="7" name="Picture 6"/>
          <p:cNvPicPr>
            <a:picLocks noChangeAspect="1"/>
          </p:cNvPicPr>
          <p:nvPr/>
        </p:nvPicPr>
        <p:blipFill>
          <a:blip r:embed="rId2"/>
          <a:stretch>
            <a:fillRect/>
          </a:stretch>
        </p:blipFill>
        <p:spPr>
          <a:xfrm>
            <a:off x="5331848" y="1100732"/>
            <a:ext cx="4833232" cy="2685578"/>
          </a:xfrm>
          <a:prstGeom prst="rect">
            <a:avLst/>
          </a:prstGeom>
        </p:spPr>
      </p:pic>
      <p:sp>
        <p:nvSpPr>
          <p:cNvPr id="4" name="Footer Placeholder 3">
            <a:extLst>
              <a:ext uri="{FF2B5EF4-FFF2-40B4-BE49-F238E27FC236}">
                <a16:creationId xmlns:a16="http://schemas.microsoft.com/office/drawing/2014/main" id="{4B88DC3E-E1E8-4BA1-BEB2-5687A2A47078}"/>
              </a:ext>
            </a:extLst>
          </p:cNvPr>
          <p:cNvSpPr>
            <a:spLocks noGrp="1"/>
          </p:cNvSpPr>
          <p:nvPr>
            <p:ph type="ftr" sz="quarter" idx="11"/>
          </p:nvPr>
        </p:nvSpPr>
        <p:spPr/>
        <p:txBody>
          <a:bodyPr/>
          <a:lstStyle/>
          <a:p>
            <a:r>
              <a:rPr lang="en-GB"/>
              <a:t>V1.0 August 2018 Grant Swart Technical</a:t>
            </a:r>
            <a:endParaRPr lang="en-GB" dirty="0"/>
          </a:p>
        </p:txBody>
      </p:sp>
      <p:sp>
        <p:nvSpPr>
          <p:cNvPr id="5" name="Rectangle 4">
            <a:extLst>
              <a:ext uri="{FF2B5EF4-FFF2-40B4-BE49-F238E27FC236}">
                <a16:creationId xmlns:a16="http://schemas.microsoft.com/office/drawing/2014/main" id="{C4C422E2-B147-4D19-BDE0-8DEFBC4C4818}"/>
              </a:ext>
            </a:extLst>
          </p:cNvPr>
          <p:cNvSpPr/>
          <p:nvPr/>
        </p:nvSpPr>
        <p:spPr>
          <a:xfrm>
            <a:off x="829463" y="1977867"/>
            <a:ext cx="4110805" cy="646331"/>
          </a:xfrm>
          <a:prstGeom prst="rect">
            <a:avLst/>
          </a:prstGeom>
          <a:solidFill>
            <a:srgbClr val="002060"/>
          </a:solidFill>
        </p:spPr>
        <p:txBody>
          <a:bodyPr wrap="none">
            <a:spAutoFit/>
          </a:bodyPr>
          <a:lstStyle/>
          <a:p>
            <a:r>
              <a:rPr lang="en-GB" sz="3600" dirty="0">
                <a:solidFill>
                  <a:schemeClr val="bg1"/>
                </a:solidFill>
              </a:rPr>
              <a:t>www.smarterasp.net</a:t>
            </a:r>
          </a:p>
        </p:txBody>
      </p:sp>
    </p:spTree>
    <p:extLst>
      <p:ext uri="{BB962C8B-B14F-4D97-AF65-F5344CB8AC3E}">
        <p14:creationId xmlns:p14="http://schemas.microsoft.com/office/powerpoint/2010/main" val="1384298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73777"/>
          </a:xfrm>
          <a:solidFill>
            <a:srgbClr val="92D050"/>
          </a:solidFill>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Setting up a subdomain</a:t>
            </a:r>
          </a:p>
        </p:txBody>
      </p:sp>
      <p:sp>
        <p:nvSpPr>
          <p:cNvPr id="3" name="TextBox 2"/>
          <p:cNvSpPr txBox="1"/>
          <p:nvPr/>
        </p:nvSpPr>
        <p:spPr>
          <a:xfrm>
            <a:off x="203247" y="1874042"/>
            <a:ext cx="3712192"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t>Enter a name for your subdomain</a:t>
            </a:r>
          </a:p>
          <a:p>
            <a:pPr marL="742950" lvl="1" indent="-285750">
              <a:buFont typeface="Arial" panose="020B0604020202020204" pitchFamily="34" charset="0"/>
              <a:buChar char="•"/>
            </a:pPr>
            <a:r>
              <a:rPr lang="en-GB" sz="2400" dirty="0"/>
              <a:t>The subdomain name will appear before the site name in your URL</a:t>
            </a:r>
          </a:p>
          <a:p>
            <a:pPr marL="285750" indent="-285750">
              <a:buFont typeface="Arial" panose="020B0604020202020204" pitchFamily="34" charset="0"/>
              <a:buChar char="•"/>
            </a:pPr>
            <a:r>
              <a:rPr lang="en-US" sz="2400" dirty="0"/>
              <a:t>Choose </a:t>
            </a:r>
            <a:r>
              <a:rPr lang="en-US" sz="2400" dirty="0">
                <a:highlight>
                  <a:srgbClr val="FFFF00"/>
                </a:highlight>
              </a:rPr>
              <a:t>(New Folder)</a:t>
            </a:r>
            <a:endParaRPr lang="en-GB" sz="2400" dirty="0">
              <a:highlight>
                <a:srgbClr val="FFFF00"/>
              </a:highlight>
            </a:endParaRPr>
          </a:p>
          <a:p>
            <a:pPr marL="285750" indent="-285750">
              <a:buFont typeface="Arial" panose="020B0604020202020204" pitchFamily="34" charset="0"/>
              <a:buChar char="•"/>
            </a:pPr>
            <a:r>
              <a:rPr lang="en-GB" sz="2400" dirty="0"/>
              <a:t>Click Create</a:t>
            </a:r>
          </a:p>
          <a:p>
            <a:pPr marL="285750" indent="-285750">
              <a:buFont typeface="Arial" panose="020B0604020202020204" pitchFamily="34" charset="0"/>
              <a:buChar char="•"/>
            </a:pPr>
            <a:r>
              <a:rPr lang="en-GB" sz="2400" dirty="0"/>
              <a:t>On the free trial, you may only be able to have one subdomain</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439" y="2114958"/>
            <a:ext cx="8009110" cy="2934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4740813" y="4093698"/>
            <a:ext cx="1856936" cy="3798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10269414" y="4093698"/>
            <a:ext cx="1179343" cy="3798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8396066" y="4070252"/>
            <a:ext cx="1873348" cy="4173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FDE5F4E0-4167-4781-B780-9044797F80D5}"/>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620782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43241"/>
          </a:xfrm>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Setting up a subdomain</a:t>
            </a:r>
            <a:endParaRPr lang="en-GB" b="1" dirty="0">
              <a:latin typeface="Tahoma" panose="020B0604030504040204" pitchFamily="34" charset="0"/>
              <a:ea typeface="Tahoma" panose="020B0604030504040204" pitchFamily="34" charset="0"/>
              <a:cs typeface="Tahoma" panose="020B0604030504040204" pitchFamily="34" charset="0"/>
            </a:endParaRPr>
          </a:p>
        </p:txBody>
      </p:sp>
      <p:grpSp>
        <p:nvGrpSpPr>
          <p:cNvPr id="4" name="Group 3"/>
          <p:cNvGrpSpPr/>
          <p:nvPr/>
        </p:nvGrpSpPr>
        <p:grpSpPr>
          <a:xfrm>
            <a:off x="3281289" y="1348041"/>
            <a:ext cx="8576660" cy="4991100"/>
            <a:chOff x="345141" y="1371600"/>
            <a:chExt cx="8576660" cy="499110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41" y="1371600"/>
              <a:ext cx="8576660"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066800" y="2590800"/>
              <a:ext cx="1600200"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990600" y="5029200"/>
              <a:ext cx="7239000"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p:cNvSpPr txBox="1"/>
          <p:nvPr/>
        </p:nvSpPr>
        <p:spPr>
          <a:xfrm>
            <a:off x="182884" y="5148525"/>
            <a:ext cx="3683509" cy="1200329"/>
          </a:xfrm>
          <a:prstGeom prst="rect">
            <a:avLst/>
          </a:prstGeom>
          <a:noFill/>
        </p:spPr>
        <p:txBody>
          <a:bodyPr wrap="none" rtlCol="0">
            <a:spAutoFit/>
          </a:bodyPr>
          <a:lstStyle/>
          <a:p>
            <a:r>
              <a:rPr lang="en-US" sz="2400" dirty="0"/>
              <a:t>Then click on the Websites </a:t>
            </a:r>
          </a:p>
          <a:p>
            <a:r>
              <a:rPr lang="en-US" sz="2400" dirty="0"/>
              <a:t>button to return to your list </a:t>
            </a:r>
          </a:p>
          <a:p>
            <a:r>
              <a:rPr lang="en-US" sz="2400" dirty="0"/>
              <a:t>of websites</a:t>
            </a:r>
            <a:endParaRPr lang="en-GB" sz="2400" dirty="0"/>
          </a:p>
        </p:txBody>
      </p:sp>
      <p:sp>
        <p:nvSpPr>
          <p:cNvPr id="9" name="TextBox 8"/>
          <p:cNvSpPr txBox="1"/>
          <p:nvPr/>
        </p:nvSpPr>
        <p:spPr>
          <a:xfrm>
            <a:off x="220592" y="1911981"/>
            <a:ext cx="3669018" cy="1569660"/>
          </a:xfrm>
          <a:prstGeom prst="rect">
            <a:avLst/>
          </a:prstGeom>
          <a:noFill/>
        </p:spPr>
        <p:txBody>
          <a:bodyPr wrap="none" rtlCol="0">
            <a:spAutoFit/>
          </a:bodyPr>
          <a:lstStyle/>
          <a:p>
            <a:r>
              <a:rPr lang="en-US" sz="2400" dirty="0"/>
              <a:t>You should see ‘Subdomain </a:t>
            </a:r>
          </a:p>
          <a:p>
            <a:r>
              <a:rPr lang="en-US" sz="2400" dirty="0"/>
              <a:t>added’ and a new subsite </a:t>
            </a:r>
          </a:p>
          <a:p>
            <a:r>
              <a:rPr lang="en-US" sz="2400" dirty="0"/>
              <a:t>will appear, with </a:t>
            </a:r>
          </a:p>
          <a:p>
            <a:r>
              <a:rPr lang="en-US" sz="2400" dirty="0"/>
              <a:t>your subdomain name</a:t>
            </a:r>
            <a:endParaRPr lang="en-GB" sz="2400" dirty="0"/>
          </a:p>
        </p:txBody>
      </p:sp>
      <p:sp>
        <p:nvSpPr>
          <p:cNvPr id="3" name="Footer Placeholder 2">
            <a:extLst>
              <a:ext uri="{FF2B5EF4-FFF2-40B4-BE49-F238E27FC236}">
                <a16:creationId xmlns:a16="http://schemas.microsoft.com/office/drawing/2014/main" id="{4EFE3166-9261-4787-B75F-B73AAB1D3CA1}"/>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4225833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11"/>
            <a:ext cx="12192000" cy="877964"/>
          </a:xfrm>
          <a:solidFill>
            <a:srgbClr val="92D050"/>
          </a:solidFill>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Configure Web Deploy</a:t>
            </a:r>
            <a:endParaRPr lang="en-GB"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484" y="1583788"/>
            <a:ext cx="7514411" cy="4907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78021" y="1914712"/>
            <a:ext cx="354686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Change your </a:t>
            </a:r>
            <a:r>
              <a:rPr lang="en-US" sz="2400" dirty="0" err="1"/>
              <a:t>WebDeploy</a:t>
            </a:r>
            <a:r>
              <a:rPr lang="en-US" sz="2400" dirty="0"/>
              <a:t> password</a:t>
            </a:r>
          </a:p>
          <a:p>
            <a:pPr marL="742950" lvl="1" indent="-285750">
              <a:buFont typeface="Arial" panose="020B0604020202020204" pitchFamily="34" charset="0"/>
              <a:buChar char="•"/>
            </a:pPr>
            <a:r>
              <a:rPr lang="en-US" sz="2400" dirty="0"/>
              <a:t>This will only be for web deployment, unless you choose to make other passwords match</a:t>
            </a:r>
          </a:p>
          <a:p>
            <a:pPr marL="285750" indent="-285750">
              <a:buFont typeface="Arial" panose="020B0604020202020204" pitchFamily="34" charset="0"/>
              <a:buChar char="•"/>
            </a:pPr>
            <a:r>
              <a:rPr lang="en-US" sz="2400" dirty="0"/>
              <a:t>Click update</a:t>
            </a:r>
          </a:p>
          <a:p>
            <a:pPr marL="285750" indent="-285750">
              <a:buFont typeface="Arial" panose="020B0604020202020204" pitchFamily="34" charset="0"/>
              <a:buChar char="•"/>
            </a:pPr>
            <a:r>
              <a:rPr lang="en-US" sz="2400" dirty="0"/>
              <a:t>After clicking update, click the Websites button at the top to get back to where you were</a:t>
            </a:r>
            <a:endParaRPr lang="en-GB" sz="2400" dirty="0"/>
          </a:p>
        </p:txBody>
      </p:sp>
      <p:sp>
        <p:nvSpPr>
          <p:cNvPr id="3" name="Footer Placeholder 2">
            <a:extLst>
              <a:ext uri="{FF2B5EF4-FFF2-40B4-BE49-F238E27FC236}">
                <a16:creationId xmlns:a16="http://schemas.microsoft.com/office/drawing/2014/main" id="{11EB921B-0370-40E1-915D-A5EC52FD1A8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854497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86"/>
            <a:ext cx="12192000" cy="987217"/>
          </a:xfrm>
        </p:spPr>
        <p:txBody>
          <a:bodyPr>
            <a:normAutofit/>
          </a:bodyPr>
          <a:lstStyle/>
          <a:p>
            <a:r>
              <a:rPr lang="en-US" sz="4800" b="1" dirty="0" err="1">
                <a:latin typeface="Tahoma" panose="020B0604030504040204" pitchFamily="34" charset="0"/>
                <a:ea typeface="Tahoma" panose="020B0604030504040204" pitchFamily="34" charset="0"/>
                <a:cs typeface="Tahoma" panose="020B0604030504040204" pitchFamily="34" charset="0"/>
              </a:rPr>
              <a:t>WebForms</a:t>
            </a:r>
            <a:r>
              <a:rPr lang="en-US" sz="4800" b="1" dirty="0">
                <a:latin typeface="Tahoma" panose="020B0604030504040204" pitchFamily="34" charset="0"/>
                <a:ea typeface="Tahoma" panose="020B0604030504040204" pitchFamily="34" charset="0"/>
                <a:cs typeface="Tahoma" panose="020B0604030504040204" pitchFamily="34" charset="0"/>
              </a:rPr>
              <a:t> deployment (no DB)</a:t>
            </a:r>
            <a:endParaRPr lang="en-GB" sz="4800" b="1"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484" y="1583788"/>
            <a:ext cx="7514411" cy="4907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78021" y="1914712"/>
            <a:ext cx="354686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Change your </a:t>
            </a:r>
            <a:r>
              <a:rPr lang="en-US" sz="2400" dirty="0" err="1"/>
              <a:t>WebDeploy</a:t>
            </a:r>
            <a:r>
              <a:rPr lang="en-US" sz="2400" dirty="0"/>
              <a:t> password</a:t>
            </a:r>
          </a:p>
          <a:p>
            <a:pPr marL="742950" lvl="1" indent="-285750">
              <a:buFont typeface="Arial" panose="020B0604020202020204" pitchFamily="34" charset="0"/>
              <a:buChar char="•"/>
            </a:pPr>
            <a:r>
              <a:rPr lang="en-US" sz="2400" dirty="0"/>
              <a:t>This will only be for web deployment, unless you choose to make other passwords match</a:t>
            </a:r>
          </a:p>
          <a:p>
            <a:pPr marL="285750" indent="-285750">
              <a:buFont typeface="Arial" panose="020B0604020202020204" pitchFamily="34" charset="0"/>
              <a:buChar char="•"/>
            </a:pPr>
            <a:r>
              <a:rPr lang="en-US" sz="2400" dirty="0"/>
              <a:t>Click update</a:t>
            </a:r>
          </a:p>
          <a:p>
            <a:pPr marL="285750" indent="-285750">
              <a:buFont typeface="Arial" panose="020B0604020202020204" pitchFamily="34" charset="0"/>
              <a:buChar char="•"/>
            </a:pPr>
            <a:r>
              <a:rPr lang="en-US" sz="2400" dirty="0"/>
              <a:t>After clicking update, click the Websites button at the top to get back to where you were</a:t>
            </a:r>
            <a:endParaRPr lang="en-GB" sz="2400" dirty="0"/>
          </a:p>
        </p:txBody>
      </p:sp>
      <p:sp>
        <p:nvSpPr>
          <p:cNvPr id="3" name="Footer Placeholder 2">
            <a:extLst>
              <a:ext uri="{FF2B5EF4-FFF2-40B4-BE49-F238E27FC236}">
                <a16:creationId xmlns:a16="http://schemas.microsoft.com/office/drawing/2014/main" id="{078CFDD9-D6FB-4771-988C-FAD2D4F62640}"/>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5769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09194"/>
          </a:xfrm>
          <a:solidFill>
            <a:srgbClr val="92D050"/>
          </a:solidFill>
        </p:spPr>
        <p:txBody>
          <a:bodyPr>
            <a:norm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Turn on Web Deploy</a:t>
            </a:r>
            <a:endParaRPr lang="en-GB" sz="40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838200" y="1705882"/>
            <a:ext cx="10515600" cy="4351338"/>
          </a:xfrm>
        </p:spPr>
        <p:txBody>
          <a:bodyPr/>
          <a:lstStyle/>
          <a:p>
            <a:r>
              <a:rPr lang="en-US" dirty="0"/>
              <a:t>If you have an ASP.NET MVC project with a database, you will deploy it using </a:t>
            </a:r>
            <a:r>
              <a:rPr lang="en-US" dirty="0" err="1"/>
              <a:t>SmarterASP.NET’s</a:t>
            </a:r>
            <a:r>
              <a:rPr lang="en-US" dirty="0"/>
              <a:t> </a:t>
            </a:r>
            <a:r>
              <a:rPr lang="en-US" dirty="0" err="1"/>
              <a:t>WebDeploy</a:t>
            </a:r>
            <a:r>
              <a:rPr lang="en-US" dirty="0"/>
              <a:t> service (after deploying the database, as described in the previous section)</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360" y="3095625"/>
            <a:ext cx="822960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65761" y="3112404"/>
            <a:ext cx="265879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Select the site that you</a:t>
            </a:r>
            <a:r>
              <a:rPr lang="en-GB" sz="2400" dirty="0"/>
              <a:t> want to deploy to and click ‘</a:t>
            </a:r>
            <a:r>
              <a:rPr lang="en-GB" sz="2400" dirty="0">
                <a:highlight>
                  <a:srgbClr val="FFFF00"/>
                </a:highlight>
              </a:rPr>
              <a:t>Show Web Deploy Info</a:t>
            </a:r>
            <a:r>
              <a:rPr lang="en-GB" sz="2400" dirty="0"/>
              <a:t>’</a:t>
            </a:r>
          </a:p>
          <a:p>
            <a:pPr marL="285750" indent="-285750">
              <a:buFont typeface="Arial" panose="020B0604020202020204" pitchFamily="34" charset="0"/>
              <a:buChar char="•"/>
            </a:pPr>
            <a:r>
              <a:rPr lang="en-US" sz="2400" dirty="0"/>
              <a:t>If Web Deploy is switched off, click the button to switch it on</a:t>
            </a:r>
          </a:p>
        </p:txBody>
      </p:sp>
      <p:grpSp>
        <p:nvGrpSpPr>
          <p:cNvPr id="5" name="Group 4"/>
          <p:cNvGrpSpPr/>
          <p:nvPr/>
        </p:nvGrpSpPr>
        <p:grpSpPr>
          <a:xfrm>
            <a:off x="3354977" y="3244217"/>
            <a:ext cx="8135983" cy="1576347"/>
            <a:chOff x="3354977" y="3244217"/>
            <a:chExt cx="8135983" cy="1576347"/>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977" y="3244217"/>
              <a:ext cx="8135983" cy="1576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8675915" y="4430484"/>
              <a:ext cx="1491343" cy="3574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Oval 11"/>
          <p:cNvSpPr/>
          <p:nvPr/>
        </p:nvSpPr>
        <p:spPr>
          <a:xfrm>
            <a:off x="3261360" y="3766455"/>
            <a:ext cx="2203269" cy="3574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oter Placeholder 5">
            <a:extLst>
              <a:ext uri="{FF2B5EF4-FFF2-40B4-BE49-F238E27FC236}">
                <a16:creationId xmlns:a16="http://schemas.microsoft.com/office/drawing/2014/main" id="{0E510D71-BC1E-4891-821B-9E8D0D99009F}"/>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19003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F18632-D3B2-446D-AC90-DEF43B1A2D5F}"/>
              </a:ext>
            </a:extLst>
          </p:cNvPr>
          <p:cNvPicPr>
            <a:picLocks noChangeAspect="1"/>
          </p:cNvPicPr>
          <p:nvPr/>
        </p:nvPicPr>
        <p:blipFill>
          <a:blip r:embed="rId2"/>
          <a:stretch>
            <a:fillRect/>
          </a:stretch>
        </p:blipFill>
        <p:spPr>
          <a:xfrm>
            <a:off x="628300" y="2067471"/>
            <a:ext cx="10935399" cy="1859603"/>
          </a:xfrm>
          <a:prstGeom prst="rect">
            <a:avLst/>
          </a:prstGeom>
        </p:spPr>
      </p:pic>
      <p:sp>
        <p:nvSpPr>
          <p:cNvPr id="3" name="TextBox 2">
            <a:extLst>
              <a:ext uri="{FF2B5EF4-FFF2-40B4-BE49-F238E27FC236}">
                <a16:creationId xmlns:a16="http://schemas.microsoft.com/office/drawing/2014/main" id="{FC48FABD-8F6C-4CD9-AAA1-76D89BB7FB0F}"/>
              </a:ext>
            </a:extLst>
          </p:cNvPr>
          <p:cNvSpPr txBox="1"/>
          <p:nvPr/>
        </p:nvSpPr>
        <p:spPr>
          <a:xfrm>
            <a:off x="-1" y="17498"/>
            <a:ext cx="3811979" cy="584775"/>
          </a:xfrm>
          <a:prstGeom prst="rect">
            <a:avLst/>
          </a:prstGeom>
          <a:solidFill>
            <a:srgbClr val="FFFF00"/>
          </a:solidFill>
        </p:spPr>
        <p:txBody>
          <a:bodyPr wrap="square" rtlCol="0">
            <a:spAutoFit/>
          </a:bodyPr>
          <a:lstStyle/>
          <a:p>
            <a:r>
              <a:rPr lang="en-GB" sz="3200" b="1" dirty="0"/>
              <a:t>Turn on Detail Error</a:t>
            </a:r>
          </a:p>
        </p:txBody>
      </p:sp>
      <p:sp>
        <p:nvSpPr>
          <p:cNvPr id="4" name="Footer Placeholder 3">
            <a:extLst>
              <a:ext uri="{FF2B5EF4-FFF2-40B4-BE49-F238E27FC236}">
                <a16:creationId xmlns:a16="http://schemas.microsoft.com/office/drawing/2014/main" id="{5D17D15F-22C6-4D8C-BBB7-C6802D1F55C1}"/>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82815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542"/>
            <a:ext cx="12192000" cy="905441"/>
          </a:xfrm>
          <a:solidFill>
            <a:srgbClr val="92D050"/>
          </a:solidFill>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Fix ACL</a:t>
            </a:r>
            <a:endParaRPr lang="en-GB" b="1"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21" y="1490008"/>
            <a:ext cx="8533060" cy="4921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0" y="3996025"/>
            <a:ext cx="3556021" cy="923330"/>
          </a:xfrm>
          <a:prstGeom prst="rect">
            <a:avLst/>
          </a:prstGeom>
          <a:noFill/>
        </p:spPr>
        <p:txBody>
          <a:bodyPr wrap="square" rtlCol="0">
            <a:spAutoFit/>
          </a:bodyPr>
          <a:lstStyle/>
          <a:p>
            <a:r>
              <a:rPr lang="en-US" dirty="0"/>
              <a:t>(Note that the Service URL isn’t right at first – when you change your password, it will correct itself)</a:t>
            </a:r>
            <a:endParaRPr lang="en-GB" dirty="0"/>
          </a:p>
        </p:txBody>
      </p:sp>
      <p:sp>
        <p:nvSpPr>
          <p:cNvPr id="5" name="TextBox 4"/>
          <p:cNvSpPr txBox="1"/>
          <p:nvPr/>
        </p:nvSpPr>
        <p:spPr>
          <a:xfrm>
            <a:off x="0" y="1490008"/>
            <a:ext cx="3556021" cy="1938992"/>
          </a:xfrm>
          <a:prstGeom prst="rect">
            <a:avLst/>
          </a:prstGeom>
          <a:solidFill>
            <a:srgbClr val="FFFF00"/>
          </a:solidFill>
        </p:spPr>
        <p:txBody>
          <a:bodyPr wrap="square" rtlCol="0">
            <a:spAutoFit/>
          </a:bodyPr>
          <a:lstStyle/>
          <a:p>
            <a:r>
              <a:rPr lang="en-US" sz="2400" dirty="0"/>
              <a:t>Click on Fix ACL</a:t>
            </a:r>
          </a:p>
          <a:p>
            <a:endParaRPr lang="en-US" sz="2400" dirty="0"/>
          </a:p>
          <a:p>
            <a:r>
              <a:rPr lang="en-US" sz="2400" dirty="0"/>
              <a:t>Then click on ‘Update’ to change your </a:t>
            </a:r>
            <a:r>
              <a:rPr lang="en-US" sz="2400" dirty="0" err="1"/>
              <a:t>WebDeploy</a:t>
            </a:r>
            <a:r>
              <a:rPr lang="en-US" sz="2400" dirty="0"/>
              <a:t> password</a:t>
            </a:r>
            <a:endParaRPr lang="en-GB" sz="2400" dirty="0"/>
          </a:p>
        </p:txBody>
      </p:sp>
      <p:sp>
        <p:nvSpPr>
          <p:cNvPr id="3" name="Footer Placeholder 2">
            <a:extLst>
              <a:ext uri="{FF2B5EF4-FFF2-40B4-BE49-F238E27FC236}">
                <a16:creationId xmlns:a16="http://schemas.microsoft.com/office/drawing/2014/main" id="{4BA4578C-C84D-479D-B3F3-B767D58AA54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155192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4" y="1608017"/>
            <a:ext cx="6259007" cy="3780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986" y="2365287"/>
            <a:ext cx="4740260" cy="4245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6574" y="1037850"/>
            <a:ext cx="12570041" cy="400110"/>
          </a:xfrm>
          <a:prstGeom prst="rect">
            <a:avLst/>
          </a:prstGeom>
          <a:noFill/>
        </p:spPr>
        <p:txBody>
          <a:bodyPr wrap="square" rtlCol="0">
            <a:spAutoFit/>
          </a:bodyPr>
          <a:lstStyle/>
          <a:p>
            <a:r>
              <a:rPr lang="en-US" sz="2000" dirty="0"/>
              <a:t>Use the information from SmarterASP.NET VS Web Deploy to fill in the publish profile in Visual Studio</a:t>
            </a:r>
            <a:endParaRPr lang="en-GB" sz="2000" dirty="0"/>
          </a:p>
        </p:txBody>
      </p:sp>
      <p:cxnSp>
        <p:nvCxnSpPr>
          <p:cNvPr id="11" name="Straight Arrow Connector 10"/>
          <p:cNvCxnSpPr>
            <a:cxnSpLocks/>
          </p:cNvCxnSpPr>
          <p:nvPr/>
        </p:nvCxnSpPr>
        <p:spPr>
          <a:xfrm flipV="1">
            <a:off x="3455719" y="4331830"/>
            <a:ext cx="4249625" cy="299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4583875" y="3914503"/>
            <a:ext cx="312146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3621974" y="4114114"/>
            <a:ext cx="4083370" cy="1810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744" y="5499979"/>
            <a:ext cx="6259006" cy="369332"/>
          </a:xfrm>
          <a:prstGeom prst="rect">
            <a:avLst/>
          </a:prstGeom>
          <a:solidFill>
            <a:srgbClr val="FFFF00"/>
          </a:solidFill>
        </p:spPr>
        <p:txBody>
          <a:bodyPr wrap="square" rtlCol="0">
            <a:spAutoFit/>
          </a:bodyPr>
          <a:lstStyle/>
          <a:p>
            <a:r>
              <a:rPr lang="en-US" dirty="0"/>
              <a:t>This will be the Web Deploy password(the one you just changed)</a:t>
            </a:r>
            <a:endParaRPr lang="en-GB" dirty="0"/>
          </a:p>
        </p:txBody>
      </p:sp>
      <p:sp>
        <p:nvSpPr>
          <p:cNvPr id="20" name="TextBox 19"/>
          <p:cNvSpPr txBox="1"/>
          <p:nvPr/>
        </p:nvSpPr>
        <p:spPr>
          <a:xfrm>
            <a:off x="62743" y="6036324"/>
            <a:ext cx="6259007" cy="369332"/>
          </a:xfrm>
          <a:prstGeom prst="rect">
            <a:avLst/>
          </a:prstGeom>
          <a:solidFill>
            <a:srgbClr val="FFFF00"/>
          </a:solidFill>
        </p:spPr>
        <p:txBody>
          <a:bodyPr wrap="square" rtlCol="0">
            <a:spAutoFit/>
          </a:bodyPr>
          <a:lstStyle/>
          <a:p>
            <a:r>
              <a:rPr lang="en-US" dirty="0"/>
              <a:t>This is the URL at which your web app will appear</a:t>
            </a:r>
            <a:endParaRPr lang="en-GB" dirty="0"/>
          </a:p>
        </p:txBody>
      </p:sp>
      <p:cxnSp>
        <p:nvCxnSpPr>
          <p:cNvPr id="21" name="Straight Arrow Connector 20"/>
          <p:cNvCxnSpPr>
            <a:cxnSpLocks/>
          </p:cNvCxnSpPr>
          <p:nvPr/>
        </p:nvCxnSpPr>
        <p:spPr>
          <a:xfrm flipV="1">
            <a:off x="6412992" y="4572233"/>
            <a:ext cx="1418059" cy="101309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5086189" y="5019507"/>
            <a:ext cx="2744862" cy="122355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63049662-25F5-44D2-AB8A-05D3C84AB733}"/>
              </a:ext>
            </a:extLst>
          </p:cNvPr>
          <p:cNvSpPr>
            <a:spLocks noGrp="1"/>
          </p:cNvSpPr>
          <p:nvPr>
            <p:ph type="title"/>
          </p:nvPr>
        </p:nvSpPr>
        <p:spPr>
          <a:xfrm>
            <a:off x="0" y="17848"/>
            <a:ext cx="12192000" cy="1002341"/>
          </a:xfrm>
          <a:solidFill>
            <a:srgbClr val="7030A0"/>
          </a:solidFill>
        </p:spPr>
        <p:txBody>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Subdomain settings for Visual Studio</a:t>
            </a:r>
            <a:endParaRPr lang="en-GB" dirty="0">
              <a:solidFill>
                <a:schemeClr val="bg1"/>
              </a:solidFill>
            </a:endParaRPr>
          </a:p>
        </p:txBody>
      </p:sp>
      <p:sp>
        <p:nvSpPr>
          <p:cNvPr id="2" name="Footer Placeholder 1">
            <a:extLst>
              <a:ext uri="{FF2B5EF4-FFF2-40B4-BE49-F238E27FC236}">
                <a16:creationId xmlns:a16="http://schemas.microsoft.com/office/drawing/2014/main" id="{199E589D-268C-440A-8B92-B5EFE8A7D3A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629423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33202" y="2322245"/>
            <a:ext cx="10515600" cy="1106755"/>
          </a:xfrm>
        </p:spPr>
        <p:txBody>
          <a:bodyPr>
            <a:normAutofit/>
          </a:bodyPr>
          <a:lstStyle/>
          <a:p>
            <a:pPr algn="ctr"/>
            <a:r>
              <a:rPr lang="en-GB" sz="6600" b="1" dirty="0">
                <a:latin typeface="Tahoma" panose="020B0604030504040204" pitchFamily="34" charset="0"/>
                <a:ea typeface="Tahoma" panose="020B0604030504040204" pitchFamily="34" charset="0"/>
                <a:cs typeface="Tahoma" panose="020B0604030504040204" pitchFamily="34" charset="0"/>
              </a:rPr>
              <a:t>File Permission</a:t>
            </a:r>
          </a:p>
        </p:txBody>
      </p:sp>
      <p:sp>
        <p:nvSpPr>
          <p:cNvPr id="2" name="Footer Placeholder 1">
            <a:extLst>
              <a:ext uri="{FF2B5EF4-FFF2-40B4-BE49-F238E27FC236}">
                <a16:creationId xmlns:a16="http://schemas.microsoft.com/office/drawing/2014/main" id="{5DA75551-498F-4B0C-AD8F-578E02478A26}"/>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68499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542"/>
            <a:ext cx="12192000" cy="905441"/>
          </a:xfrm>
          <a:solidFill>
            <a:srgbClr val="92D050"/>
          </a:solidFill>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Set Files to Read Write Permission</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0" y="1196698"/>
            <a:ext cx="3556021" cy="461665"/>
          </a:xfrm>
          <a:prstGeom prst="rect">
            <a:avLst/>
          </a:prstGeom>
          <a:solidFill>
            <a:srgbClr val="FFFF00"/>
          </a:solidFill>
        </p:spPr>
        <p:txBody>
          <a:bodyPr wrap="square" rtlCol="0">
            <a:spAutoFit/>
          </a:bodyPr>
          <a:lstStyle/>
          <a:p>
            <a:r>
              <a:rPr lang="en-US" sz="2400" dirty="0"/>
              <a:t>Click on Files</a:t>
            </a:r>
          </a:p>
        </p:txBody>
      </p:sp>
      <p:pic>
        <p:nvPicPr>
          <p:cNvPr id="3" name="Picture 2">
            <a:extLst>
              <a:ext uri="{FF2B5EF4-FFF2-40B4-BE49-F238E27FC236}">
                <a16:creationId xmlns:a16="http://schemas.microsoft.com/office/drawing/2014/main" id="{648602C7-161F-486F-BC51-D94047E742FF}"/>
              </a:ext>
            </a:extLst>
          </p:cNvPr>
          <p:cNvPicPr>
            <a:picLocks noChangeAspect="1"/>
          </p:cNvPicPr>
          <p:nvPr/>
        </p:nvPicPr>
        <p:blipFill>
          <a:blip r:embed="rId2"/>
          <a:stretch>
            <a:fillRect/>
          </a:stretch>
        </p:blipFill>
        <p:spPr>
          <a:xfrm>
            <a:off x="3556021" y="1047750"/>
            <a:ext cx="8369682" cy="1104900"/>
          </a:xfrm>
          <a:prstGeom prst="rect">
            <a:avLst/>
          </a:prstGeom>
        </p:spPr>
      </p:pic>
      <p:pic>
        <p:nvPicPr>
          <p:cNvPr id="4" name="Picture 3">
            <a:extLst>
              <a:ext uri="{FF2B5EF4-FFF2-40B4-BE49-F238E27FC236}">
                <a16:creationId xmlns:a16="http://schemas.microsoft.com/office/drawing/2014/main" id="{2FDF9344-FCD6-4B49-AB43-DBEBF5936FE3}"/>
              </a:ext>
            </a:extLst>
          </p:cNvPr>
          <p:cNvPicPr>
            <a:picLocks noChangeAspect="1"/>
          </p:cNvPicPr>
          <p:nvPr/>
        </p:nvPicPr>
        <p:blipFill>
          <a:blip r:embed="rId3"/>
          <a:stretch>
            <a:fillRect/>
          </a:stretch>
        </p:blipFill>
        <p:spPr>
          <a:xfrm>
            <a:off x="3556021" y="2322804"/>
            <a:ext cx="8448675" cy="590975"/>
          </a:xfrm>
          <a:prstGeom prst="rect">
            <a:avLst/>
          </a:prstGeom>
        </p:spPr>
      </p:pic>
      <p:sp>
        <p:nvSpPr>
          <p:cNvPr id="10" name="TextBox 9">
            <a:extLst>
              <a:ext uri="{FF2B5EF4-FFF2-40B4-BE49-F238E27FC236}">
                <a16:creationId xmlns:a16="http://schemas.microsoft.com/office/drawing/2014/main" id="{55C8A251-9B06-43E0-9BA2-C22C1EB239FB}"/>
              </a:ext>
            </a:extLst>
          </p:cNvPr>
          <p:cNvSpPr txBox="1"/>
          <p:nvPr/>
        </p:nvSpPr>
        <p:spPr>
          <a:xfrm>
            <a:off x="0" y="2339622"/>
            <a:ext cx="3556021" cy="461665"/>
          </a:xfrm>
          <a:prstGeom prst="rect">
            <a:avLst/>
          </a:prstGeom>
          <a:solidFill>
            <a:srgbClr val="FFFF00"/>
          </a:solidFill>
        </p:spPr>
        <p:txBody>
          <a:bodyPr wrap="square" rtlCol="0">
            <a:spAutoFit/>
          </a:bodyPr>
          <a:lstStyle/>
          <a:p>
            <a:r>
              <a:rPr lang="en-US" sz="2400" dirty="0"/>
              <a:t>Select file path</a:t>
            </a:r>
          </a:p>
        </p:txBody>
      </p:sp>
      <p:sp>
        <p:nvSpPr>
          <p:cNvPr id="11" name="TextBox 10">
            <a:extLst>
              <a:ext uri="{FF2B5EF4-FFF2-40B4-BE49-F238E27FC236}">
                <a16:creationId xmlns:a16="http://schemas.microsoft.com/office/drawing/2014/main" id="{39F59FC6-9A88-4692-979D-64A4AF69FDAF}"/>
              </a:ext>
            </a:extLst>
          </p:cNvPr>
          <p:cNvSpPr txBox="1"/>
          <p:nvPr/>
        </p:nvSpPr>
        <p:spPr>
          <a:xfrm>
            <a:off x="-2" y="3408066"/>
            <a:ext cx="3556021" cy="461665"/>
          </a:xfrm>
          <a:prstGeom prst="rect">
            <a:avLst/>
          </a:prstGeom>
          <a:solidFill>
            <a:srgbClr val="FFFF00"/>
          </a:solidFill>
        </p:spPr>
        <p:txBody>
          <a:bodyPr wrap="square" rtlCol="0">
            <a:spAutoFit/>
          </a:bodyPr>
          <a:lstStyle/>
          <a:p>
            <a:r>
              <a:rPr lang="en-US" sz="2400" dirty="0"/>
              <a:t>Set permission</a:t>
            </a:r>
          </a:p>
        </p:txBody>
      </p:sp>
      <p:pic>
        <p:nvPicPr>
          <p:cNvPr id="6" name="Picture 5">
            <a:extLst>
              <a:ext uri="{FF2B5EF4-FFF2-40B4-BE49-F238E27FC236}">
                <a16:creationId xmlns:a16="http://schemas.microsoft.com/office/drawing/2014/main" id="{EA1BB627-1246-45F7-B325-0F6F34ACBF65}"/>
              </a:ext>
            </a:extLst>
          </p:cNvPr>
          <p:cNvPicPr>
            <a:picLocks noChangeAspect="1"/>
          </p:cNvPicPr>
          <p:nvPr/>
        </p:nvPicPr>
        <p:blipFill>
          <a:blip r:embed="rId4"/>
          <a:stretch>
            <a:fillRect/>
          </a:stretch>
        </p:blipFill>
        <p:spPr>
          <a:xfrm>
            <a:off x="3556020" y="3408066"/>
            <a:ext cx="5562600" cy="3429000"/>
          </a:xfrm>
          <a:prstGeom prst="rect">
            <a:avLst/>
          </a:prstGeom>
        </p:spPr>
      </p:pic>
      <p:sp>
        <p:nvSpPr>
          <p:cNvPr id="7" name="Footer Placeholder 6">
            <a:extLst>
              <a:ext uri="{FF2B5EF4-FFF2-40B4-BE49-F238E27FC236}">
                <a16:creationId xmlns:a16="http://schemas.microsoft.com/office/drawing/2014/main" id="{B8DF13BE-C877-4301-9C19-429499132F97}"/>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945925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730" y="4357243"/>
            <a:ext cx="11754118" cy="2308324"/>
          </a:xfrm>
          <a:prstGeom prst="rect">
            <a:avLst/>
          </a:prstGeom>
          <a:noFill/>
        </p:spPr>
        <p:txBody>
          <a:bodyPr wrap="square" rtlCol="0">
            <a:spAutoFit/>
          </a:bodyPr>
          <a:lstStyle/>
          <a:p>
            <a:pPr marL="285750" indent="-285750">
              <a:buFont typeface="Arial" panose="020B0604020202020204" pitchFamily="34" charset="0"/>
              <a:buChar char="•"/>
            </a:pPr>
            <a:r>
              <a:rPr lang="en-GB" sz="2400" dirty="0"/>
              <a:t>There can be </a:t>
            </a:r>
            <a:r>
              <a:rPr lang="en-GB" sz="2400" dirty="0">
                <a:solidFill>
                  <a:srgbClr val="FF0000"/>
                </a:solidFill>
              </a:rPr>
              <a:t>security issues </a:t>
            </a:r>
            <a:r>
              <a:rPr lang="en-GB" sz="2400" dirty="0"/>
              <a:t>with signing up to SmarterASP.NET from the training room</a:t>
            </a:r>
          </a:p>
          <a:p>
            <a:pPr marL="285750" indent="-285750">
              <a:buFont typeface="Arial" panose="020B0604020202020204" pitchFamily="34" charset="0"/>
              <a:buChar char="•"/>
            </a:pPr>
            <a:r>
              <a:rPr lang="en-US" sz="2400" dirty="0"/>
              <a:t>If you sign up from the </a:t>
            </a:r>
            <a:r>
              <a:rPr lang="en-US" sz="2400" dirty="0">
                <a:solidFill>
                  <a:srgbClr val="FF0000"/>
                </a:solidFill>
              </a:rPr>
              <a:t>training room</a:t>
            </a:r>
            <a:r>
              <a:rPr lang="en-US" sz="2400" dirty="0"/>
              <a:t>, you MUST use </a:t>
            </a:r>
            <a:r>
              <a:rPr lang="en-US" sz="2400" dirty="0">
                <a:solidFill>
                  <a:srgbClr val="FF0000"/>
                </a:solidFill>
              </a:rPr>
              <a:t>PayPal</a:t>
            </a:r>
            <a:r>
              <a:rPr lang="en-US" sz="2400" dirty="0"/>
              <a:t> to pay</a:t>
            </a:r>
          </a:p>
          <a:p>
            <a:pPr marL="742950" lvl="1" indent="-285750">
              <a:buFont typeface="Arial" panose="020B0604020202020204" pitchFamily="34" charset="0"/>
              <a:buChar char="•"/>
            </a:pPr>
            <a:r>
              <a:rPr lang="en-US" sz="2400" dirty="0"/>
              <a:t>If you use a credit card, it’s likely that your account will be cancelled, as multiple credit card sign-ups from the same IP address trigger their fraud alerts</a:t>
            </a:r>
          </a:p>
          <a:p>
            <a:pPr marL="285750" indent="-285750">
              <a:buFont typeface="Arial" panose="020B0604020202020204" pitchFamily="34" charset="0"/>
              <a:buChar char="•"/>
            </a:pPr>
            <a:r>
              <a:rPr lang="en-US" sz="2400" dirty="0"/>
              <a:t>If you want to use a credit card to pay, please sign up from home</a:t>
            </a:r>
          </a:p>
          <a:p>
            <a:pPr marL="285750" indent="-285750">
              <a:buFont typeface="Arial" panose="020B0604020202020204" pitchFamily="34" charset="0"/>
              <a:buChar char="•"/>
            </a:pPr>
            <a:r>
              <a:rPr lang="en-US" sz="2400" dirty="0"/>
              <a:t>Please don’t leave this until week 8, just in case there are problems</a:t>
            </a:r>
            <a:endParaRPr lang="en-GB" sz="2400" dirty="0"/>
          </a:p>
        </p:txBody>
      </p:sp>
      <p:pic>
        <p:nvPicPr>
          <p:cNvPr id="7" name="Picture 6"/>
          <p:cNvPicPr>
            <a:picLocks noChangeAspect="1"/>
          </p:cNvPicPr>
          <p:nvPr/>
        </p:nvPicPr>
        <p:blipFill>
          <a:blip r:embed="rId2"/>
          <a:stretch>
            <a:fillRect/>
          </a:stretch>
        </p:blipFill>
        <p:spPr>
          <a:xfrm>
            <a:off x="3407658" y="1508938"/>
            <a:ext cx="4833232" cy="2685578"/>
          </a:xfrm>
          <a:prstGeom prst="rect">
            <a:avLst/>
          </a:prstGeom>
        </p:spPr>
      </p:pic>
      <p:sp>
        <p:nvSpPr>
          <p:cNvPr id="4" name="Footer Placeholder 3">
            <a:extLst>
              <a:ext uri="{FF2B5EF4-FFF2-40B4-BE49-F238E27FC236}">
                <a16:creationId xmlns:a16="http://schemas.microsoft.com/office/drawing/2014/main" id="{2A0AA2E0-9CA5-43E9-B0DE-7DA4AA444DC1}"/>
              </a:ext>
            </a:extLst>
          </p:cNvPr>
          <p:cNvSpPr>
            <a:spLocks noGrp="1"/>
          </p:cNvSpPr>
          <p:nvPr>
            <p:ph type="ftr" sz="quarter" idx="11"/>
          </p:nvPr>
        </p:nvSpPr>
        <p:spPr/>
        <p:txBody>
          <a:bodyPr/>
          <a:lstStyle/>
          <a:p>
            <a:r>
              <a:rPr lang="en-GB"/>
              <a:t>V1.0 August 2018 Grant Swart Technical</a:t>
            </a:r>
          </a:p>
        </p:txBody>
      </p:sp>
      <p:sp>
        <p:nvSpPr>
          <p:cNvPr id="8" name="Title 1">
            <a:extLst>
              <a:ext uri="{FF2B5EF4-FFF2-40B4-BE49-F238E27FC236}">
                <a16:creationId xmlns:a16="http://schemas.microsoft.com/office/drawing/2014/main" id="{C6FB3241-FC8C-43C6-ACAB-6C358BD02399}"/>
              </a:ext>
            </a:extLst>
          </p:cNvPr>
          <p:cNvSpPr>
            <a:spLocks noGrp="1"/>
          </p:cNvSpPr>
          <p:nvPr>
            <p:ph type="title"/>
          </p:nvPr>
        </p:nvSpPr>
        <p:spPr>
          <a:xfrm>
            <a:off x="303770" y="136525"/>
            <a:ext cx="10515600" cy="964207"/>
          </a:xfrm>
        </p:spPr>
        <p:txBody>
          <a:bodyPr/>
          <a:lstStyle/>
          <a:p>
            <a:r>
              <a:rPr lang="en-GB" b="1" dirty="0">
                <a:latin typeface="Arial" panose="020B0604020202020204" pitchFamily="34" charset="0"/>
                <a:ea typeface="Tahoma" panose="020B0604030504040204" pitchFamily="34" charset="0"/>
                <a:cs typeface="Arial" panose="020B0604020202020204" pitchFamily="34" charset="0"/>
              </a:rPr>
              <a:t>Recommended web hosting service</a:t>
            </a:r>
          </a:p>
        </p:txBody>
      </p:sp>
    </p:spTree>
    <p:extLst>
      <p:ext uri="{BB962C8B-B14F-4D97-AF65-F5344CB8AC3E}">
        <p14:creationId xmlns:p14="http://schemas.microsoft.com/office/powerpoint/2010/main" val="391718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8200" y="2254926"/>
            <a:ext cx="10515600" cy="1267691"/>
          </a:xfrm>
        </p:spPr>
        <p:txBody>
          <a:bodyPr>
            <a:normAutofit/>
          </a:bodyPr>
          <a:lstStyle/>
          <a:p>
            <a:pPr algn="ctr"/>
            <a:r>
              <a:rPr lang="en-US" sz="6600" b="1" dirty="0">
                <a:latin typeface="Tahoma" panose="020B0604030504040204" pitchFamily="34" charset="0"/>
                <a:ea typeface="Tahoma" panose="020B0604030504040204" pitchFamily="34" charset="0"/>
                <a:cs typeface="Tahoma" panose="020B0604030504040204" pitchFamily="34" charset="0"/>
              </a:rPr>
              <a:t>Database</a:t>
            </a:r>
            <a:endParaRPr lang="en-GB" sz="6600" b="1"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1">
            <a:extLst>
              <a:ext uri="{FF2B5EF4-FFF2-40B4-BE49-F238E27FC236}">
                <a16:creationId xmlns:a16="http://schemas.microsoft.com/office/drawing/2014/main" id="{BA70111C-2DA6-48F7-89A1-E9814FE370DB}"/>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452109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257" y="3019309"/>
            <a:ext cx="5561388" cy="3314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342" y="3019310"/>
            <a:ext cx="4321628" cy="3314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1506" y="28777"/>
            <a:ext cx="12150494" cy="1033044"/>
          </a:xfrm>
          <a:solidFill>
            <a:schemeClr val="accent4"/>
          </a:solidFill>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Create a database on your site</a:t>
            </a:r>
          </a:p>
        </p:txBody>
      </p:sp>
      <p:sp>
        <p:nvSpPr>
          <p:cNvPr id="5" name="TextBox 4"/>
          <p:cNvSpPr txBox="1"/>
          <p:nvPr/>
        </p:nvSpPr>
        <p:spPr>
          <a:xfrm>
            <a:off x="41506" y="1163799"/>
            <a:ext cx="12004190" cy="830997"/>
          </a:xfrm>
          <a:prstGeom prst="rect">
            <a:avLst/>
          </a:prstGeom>
          <a:noFill/>
        </p:spPr>
        <p:txBody>
          <a:bodyPr wrap="square" rtlCol="0">
            <a:spAutoFit/>
          </a:bodyPr>
          <a:lstStyle/>
          <a:p>
            <a:r>
              <a:rPr lang="en-GB" sz="2400" dirty="0"/>
              <a:t>Select the Databases button then click +MSSQL Database and fill in the details in the Add Database dialog (</a:t>
            </a:r>
            <a:r>
              <a:rPr lang="en-GB" sz="2400" b="1" dirty="0"/>
              <a:t>keep the password short</a:t>
            </a:r>
            <a:r>
              <a:rPr lang="en-GB" sz="2400" dirty="0"/>
              <a:t>, as long passwords are sometimes truncated)</a:t>
            </a:r>
          </a:p>
        </p:txBody>
      </p:sp>
      <p:sp>
        <p:nvSpPr>
          <p:cNvPr id="10" name="Oval 9"/>
          <p:cNvSpPr/>
          <p:nvPr/>
        </p:nvSpPr>
        <p:spPr>
          <a:xfrm>
            <a:off x="1401201" y="3201795"/>
            <a:ext cx="514825" cy="3827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3248276" y="3811086"/>
            <a:ext cx="1029651" cy="3827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6864544" y="3494314"/>
            <a:ext cx="2616914" cy="6995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47D0999E-0A3F-493F-A54C-85A3B6687CF1}"/>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807945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688" y="2058445"/>
            <a:ext cx="8458200" cy="2083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1"/>
            <a:ext cx="12192000" cy="987552"/>
          </a:xfrm>
          <a:solidFill>
            <a:srgbClr val="FFC000"/>
          </a:solidFill>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Attach the .</a:t>
            </a:r>
            <a:r>
              <a:rPr lang="en-GB" b="1" dirty="0" err="1">
                <a:latin typeface="Tahoma" panose="020B0604030504040204" pitchFamily="34" charset="0"/>
                <a:ea typeface="Tahoma" panose="020B0604030504040204" pitchFamily="34" charset="0"/>
                <a:cs typeface="Tahoma" panose="020B0604030504040204" pitchFamily="34" charset="0"/>
              </a:rPr>
              <a:t>mdf</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0" y="1131508"/>
            <a:ext cx="11037915" cy="461665"/>
          </a:xfrm>
          <a:prstGeom prst="rect">
            <a:avLst/>
          </a:prstGeom>
          <a:noFill/>
        </p:spPr>
        <p:txBody>
          <a:bodyPr wrap="square" rtlCol="0">
            <a:spAutoFit/>
          </a:bodyPr>
          <a:lstStyle/>
          <a:p>
            <a:r>
              <a:rPr lang="en-GB" sz="2400" dirty="0"/>
              <a:t>Your new database area should be visible in the list of database areas</a:t>
            </a:r>
          </a:p>
        </p:txBody>
      </p:sp>
      <p:sp>
        <p:nvSpPr>
          <p:cNvPr id="12" name="Oval 11"/>
          <p:cNvSpPr/>
          <p:nvPr/>
        </p:nvSpPr>
        <p:spPr>
          <a:xfrm>
            <a:off x="7037844" y="2450777"/>
            <a:ext cx="1506571" cy="6979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109584" y="4607262"/>
            <a:ext cx="11037915" cy="461665"/>
          </a:xfrm>
          <a:prstGeom prst="rect">
            <a:avLst/>
          </a:prstGeom>
          <a:noFill/>
        </p:spPr>
        <p:txBody>
          <a:bodyPr wrap="square" rtlCol="0">
            <a:spAutoFit/>
          </a:bodyPr>
          <a:lstStyle/>
          <a:p>
            <a:r>
              <a:rPr lang="en-GB" sz="2400" dirty="0"/>
              <a:t>Then click on the Actions button and select the </a:t>
            </a:r>
            <a:r>
              <a:rPr lang="en-GB" sz="2400" b="1" dirty="0"/>
              <a:t>‘Attach MDF file to database option’</a:t>
            </a:r>
          </a:p>
        </p:txBody>
      </p:sp>
      <p:sp>
        <p:nvSpPr>
          <p:cNvPr id="3" name="Footer Placeholder 2">
            <a:extLst>
              <a:ext uri="{FF2B5EF4-FFF2-40B4-BE49-F238E27FC236}">
                <a16:creationId xmlns:a16="http://schemas.microsoft.com/office/drawing/2014/main" id="{A0ABEE20-BADE-4149-BDDB-997BF96580F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802930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0588" y="1611837"/>
            <a:ext cx="6037521" cy="404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12192000" cy="1325563"/>
          </a:xfrm>
          <a:solidFill>
            <a:schemeClr val="accent4"/>
          </a:solidFill>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Upload the .</a:t>
            </a:r>
            <a:r>
              <a:rPr lang="en-GB" b="1" dirty="0" err="1">
                <a:latin typeface="Tahoma" panose="020B0604030504040204" pitchFamily="34" charset="0"/>
                <a:ea typeface="Tahoma" panose="020B0604030504040204" pitchFamily="34" charset="0"/>
                <a:cs typeface="Tahoma" panose="020B0604030504040204" pitchFamily="34" charset="0"/>
              </a:rPr>
              <a:t>mdf</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0" y="1611837"/>
            <a:ext cx="4450079" cy="461665"/>
          </a:xfrm>
          <a:prstGeom prst="rect">
            <a:avLst/>
          </a:prstGeom>
          <a:noFill/>
        </p:spPr>
        <p:txBody>
          <a:bodyPr wrap="square" rtlCol="0">
            <a:spAutoFit/>
          </a:bodyPr>
          <a:lstStyle/>
          <a:p>
            <a:r>
              <a:rPr lang="en-GB" sz="2400" dirty="0"/>
              <a:t>Click on the ‘Upload an .MDF’ tab</a:t>
            </a:r>
          </a:p>
        </p:txBody>
      </p:sp>
      <p:sp>
        <p:nvSpPr>
          <p:cNvPr id="12" name="Oval 11"/>
          <p:cNvSpPr/>
          <p:nvPr/>
        </p:nvSpPr>
        <p:spPr>
          <a:xfrm>
            <a:off x="9029495" y="3059814"/>
            <a:ext cx="1310628" cy="3691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ABD32992-1DE2-41E3-8474-9FBE42AD6891}"/>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4009995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4"/>
          </a:solidFill>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Enable Flash</a:t>
            </a:r>
          </a:p>
        </p:txBody>
      </p:sp>
      <p:sp>
        <p:nvSpPr>
          <p:cNvPr id="5" name="TextBox 4"/>
          <p:cNvSpPr txBox="1"/>
          <p:nvPr/>
        </p:nvSpPr>
        <p:spPr>
          <a:xfrm>
            <a:off x="1" y="1611837"/>
            <a:ext cx="3328416" cy="1200329"/>
          </a:xfrm>
          <a:prstGeom prst="rect">
            <a:avLst/>
          </a:prstGeom>
          <a:solidFill>
            <a:srgbClr val="FFFF00"/>
          </a:solidFill>
        </p:spPr>
        <p:txBody>
          <a:bodyPr wrap="square" rtlCol="0">
            <a:spAutoFit/>
          </a:bodyPr>
          <a:lstStyle/>
          <a:p>
            <a:r>
              <a:rPr lang="en-GB" sz="2400" dirty="0"/>
              <a:t>Click on secure padlock</a:t>
            </a:r>
          </a:p>
          <a:p>
            <a:r>
              <a:rPr lang="en-GB" sz="2400" dirty="0"/>
              <a:t>Site Settings</a:t>
            </a:r>
          </a:p>
          <a:p>
            <a:r>
              <a:rPr lang="en-GB" sz="2400" dirty="0"/>
              <a:t>Enable Flash</a:t>
            </a:r>
          </a:p>
        </p:txBody>
      </p:sp>
      <p:pic>
        <p:nvPicPr>
          <p:cNvPr id="3" name="Picture 2">
            <a:extLst>
              <a:ext uri="{FF2B5EF4-FFF2-40B4-BE49-F238E27FC236}">
                <a16:creationId xmlns:a16="http://schemas.microsoft.com/office/drawing/2014/main" id="{F2984D34-FE9A-49B3-B59C-8CF6C953DD00}"/>
              </a:ext>
            </a:extLst>
          </p:cNvPr>
          <p:cNvPicPr>
            <a:picLocks noChangeAspect="1"/>
          </p:cNvPicPr>
          <p:nvPr/>
        </p:nvPicPr>
        <p:blipFill>
          <a:blip r:embed="rId2"/>
          <a:stretch>
            <a:fillRect/>
          </a:stretch>
        </p:blipFill>
        <p:spPr>
          <a:xfrm>
            <a:off x="3561529" y="1635828"/>
            <a:ext cx="714375" cy="2352675"/>
          </a:xfrm>
          <a:prstGeom prst="rect">
            <a:avLst/>
          </a:prstGeom>
        </p:spPr>
      </p:pic>
      <p:pic>
        <p:nvPicPr>
          <p:cNvPr id="4" name="Picture 3">
            <a:extLst>
              <a:ext uri="{FF2B5EF4-FFF2-40B4-BE49-F238E27FC236}">
                <a16:creationId xmlns:a16="http://schemas.microsoft.com/office/drawing/2014/main" id="{5219880A-9B61-4060-9ECB-3D8C55910C39}"/>
              </a:ext>
            </a:extLst>
          </p:cNvPr>
          <p:cNvPicPr>
            <a:picLocks noChangeAspect="1"/>
          </p:cNvPicPr>
          <p:nvPr/>
        </p:nvPicPr>
        <p:blipFill>
          <a:blip r:embed="rId3"/>
          <a:stretch>
            <a:fillRect/>
          </a:stretch>
        </p:blipFill>
        <p:spPr>
          <a:xfrm>
            <a:off x="8273284" y="1693160"/>
            <a:ext cx="3181350" cy="4238625"/>
          </a:xfrm>
          <a:prstGeom prst="rect">
            <a:avLst/>
          </a:prstGeom>
        </p:spPr>
      </p:pic>
      <p:pic>
        <p:nvPicPr>
          <p:cNvPr id="6" name="Picture 5">
            <a:extLst>
              <a:ext uri="{FF2B5EF4-FFF2-40B4-BE49-F238E27FC236}">
                <a16:creationId xmlns:a16="http://schemas.microsoft.com/office/drawing/2014/main" id="{EDC6FB9F-3035-4D4A-A618-377515A6531C}"/>
              </a:ext>
            </a:extLst>
          </p:cNvPr>
          <p:cNvPicPr>
            <a:picLocks noChangeAspect="1"/>
          </p:cNvPicPr>
          <p:nvPr/>
        </p:nvPicPr>
        <p:blipFill>
          <a:blip r:embed="rId4"/>
          <a:stretch>
            <a:fillRect/>
          </a:stretch>
        </p:blipFill>
        <p:spPr>
          <a:xfrm>
            <a:off x="66104" y="4298768"/>
            <a:ext cx="6524625" cy="619125"/>
          </a:xfrm>
          <a:prstGeom prst="rect">
            <a:avLst/>
          </a:prstGeom>
        </p:spPr>
      </p:pic>
      <p:sp>
        <p:nvSpPr>
          <p:cNvPr id="7" name="Footer Placeholder 6">
            <a:extLst>
              <a:ext uri="{FF2B5EF4-FFF2-40B4-BE49-F238E27FC236}">
                <a16:creationId xmlns:a16="http://schemas.microsoft.com/office/drawing/2014/main" id="{28FC2A1C-7506-4133-A93B-C5A5E6DAA559}"/>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07663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490511"/>
            <a:ext cx="5203371" cy="305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12192000" cy="1325563"/>
          </a:xfrm>
          <a:solidFill>
            <a:schemeClr val="accent4"/>
          </a:solidFill>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Uploading the database onto your site</a:t>
            </a:r>
          </a:p>
        </p:txBody>
      </p:sp>
      <p:sp>
        <p:nvSpPr>
          <p:cNvPr id="5" name="TextBox 4"/>
          <p:cNvSpPr txBox="1"/>
          <p:nvPr/>
        </p:nvSpPr>
        <p:spPr>
          <a:xfrm>
            <a:off x="166106" y="1721702"/>
            <a:ext cx="1891294" cy="3416320"/>
          </a:xfrm>
          <a:prstGeom prst="rect">
            <a:avLst/>
          </a:prstGeom>
          <a:noFill/>
        </p:spPr>
        <p:txBody>
          <a:bodyPr wrap="square" rtlCol="0">
            <a:spAutoFit/>
          </a:bodyPr>
          <a:lstStyle/>
          <a:p>
            <a:r>
              <a:rPr lang="en-GB" sz="2400" dirty="0"/>
              <a:t>Click on the ‘Upload an .MDF’ tab</a:t>
            </a:r>
          </a:p>
          <a:p>
            <a:endParaRPr lang="en-US" sz="2400" dirty="0"/>
          </a:p>
          <a:p>
            <a:r>
              <a:rPr lang="en-US" sz="2400" dirty="0"/>
              <a:t>Browse to your database file – this will be a .</a:t>
            </a:r>
            <a:r>
              <a:rPr lang="en-US" sz="2400" dirty="0" err="1"/>
              <a:t>mdf</a:t>
            </a:r>
            <a:r>
              <a:rPr lang="en-US" sz="2400" dirty="0"/>
              <a:t> file</a:t>
            </a:r>
            <a:endParaRPr lang="en-GB" sz="2400" dirty="0"/>
          </a:p>
        </p:txBody>
      </p:sp>
      <p:sp>
        <p:nvSpPr>
          <p:cNvPr id="12" name="Oval 11"/>
          <p:cNvSpPr/>
          <p:nvPr/>
        </p:nvSpPr>
        <p:spPr>
          <a:xfrm>
            <a:off x="5071728" y="2616189"/>
            <a:ext cx="1492358" cy="2685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886" y="3592286"/>
            <a:ext cx="5177462" cy="3037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45652" y="5429071"/>
            <a:ext cx="6511180" cy="1200329"/>
          </a:xfrm>
          <a:prstGeom prst="rect">
            <a:avLst/>
          </a:prstGeom>
          <a:solidFill>
            <a:srgbClr val="FFFF00"/>
          </a:solidFill>
        </p:spPr>
        <p:txBody>
          <a:bodyPr wrap="square" rtlCol="0">
            <a:spAutoFit/>
          </a:bodyPr>
          <a:lstStyle/>
          <a:p>
            <a:r>
              <a:rPr lang="en-GB" sz="2400" dirty="0"/>
              <a:t>Click Open</a:t>
            </a:r>
          </a:p>
          <a:p>
            <a:r>
              <a:rPr lang="en-US" sz="2400" dirty="0"/>
              <a:t>Click Submit</a:t>
            </a:r>
          </a:p>
          <a:p>
            <a:r>
              <a:rPr lang="en-US" sz="2400" dirty="0"/>
              <a:t>Your database file is now deployed</a:t>
            </a:r>
            <a:endParaRPr lang="en-GB" sz="2400" dirty="0"/>
          </a:p>
        </p:txBody>
      </p:sp>
      <p:sp>
        <p:nvSpPr>
          <p:cNvPr id="3" name="TextBox 2"/>
          <p:cNvSpPr txBox="1"/>
          <p:nvPr/>
        </p:nvSpPr>
        <p:spPr>
          <a:xfrm flipH="1">
            <a:off x="7503441" y="1280411"/>
            <a:ext cx="4269459" cy="2246769"/>
          </a:xfrm>
          <a:prstGeom prst="rect">
            <a:avLst/>
          </a:prstGeom>
          <a:noFill/>
        </p:spPr>
        <p:txBody>
          <a:bodyPr wrap="square" rtlCol="0">
            <a:spAutoFit/>
          </a:bodyPr>
          <a:lstStyle/>
          <a:p>
            <a:r>
              <a:rPr lang="en-GB" sz="2000" dirty="0"/>
              <a:t>Where to find your database file:</a:t>
            </a:r>
          </a:p>
          <a:p>
            <a:pPr marL="285750" indent="-285750">
              <a:buFont typeface="Arial" panose="020B0604020202020204" pitchFamily="34" charset="0"/>
              <a:buChar char="•"/>
            </a:pPr>
            <a:r>
              <a:rPr lang="en-GB" sz="2000" dirty="0"/>
              <a:t>For Database First projects, it is often in your project’s </a:t>
            </a:r>
            <a:r>
              <a:rPr lang="en-GB" sz="2000" dirty="0" err="1"/>
              <a:t>App_Data</a:t>
            </a:r>
            <a:r>
              <a:rPr lang="en-GB" sz="2000" dirty="0"/>
              <a:t> folder</a:t>
            </a:r>
          </a:p>
          <a:p>
            <a:pPr marL="285750" indent="-285750">
              <a:buFont typeface="Arial" panose="020B0604020202020204" pitchFamily="34" charset="0"/>
              <a:buChar char="•"/>
            </a:pPr>
            <a:r>
              <a:rPr lang="en-GB" sz="2000" dirty="0"/>
              <a:t>For Code First projects, if it’s not in the </a:t>
            </a:r>
            <a:r>
              <a:rPr lang="en-GB" sz="2000" dirty="0" err="1"/>
              <a:t>App_Data</a:t>
            </a:r>
            <a:r>
              <a:rPr lang="en-GB" sz="2000" dirty="0"/>
              <a:t> folder, it’s probably in C:\Users\yourUserName</a:t>
            </a:r>
          </a:p>
        </p:txBody>
      </p:sp>
      <p:sp>
        <p:nvSpPr>
          <p:cNvPr id="4" name="Footer Placeholder 3">
            <a:extLst>
              <a:ext uri="{FF2B5EF4-FFF2-40B4-BE49-F238E27FC236}">
                <a16:creationId xmlns:a16="http://schemas.microsoft.com/office/drawing/2014/main" id="{37355220-95E3-4CC7-8EAD-D547672CCE30}"/>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4046816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Database deployment from a .BAK file</a:t>
            </a:r>
          </a:p>
        </p:txBody>
      </p:sp>
      <p:sp>
        <p:nvSpPr>
          <p:cNvPr id="5" name="TextBox 4"/>
          <p:cNvSpPr txBox="1"/>
          <p:nvPr/>
        </p:nvSpPr>
        <p:spPr>
          <a:xfrm>
            <a:off x="698539" y="1845881"/>
            <a:ext cx="3503070"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You can also deploy a database from its backup (.BAK) file if you prefer.</a:t>
            </a:r>
          </a:p>
          <a:p>
            <a:pPr marL="742950" lvl="1" indent="-285750">
              <a:buFont typeface="Arial" panose="020B0604020202020204" pitchFamily="34" charset="0"/>
              <a:buChar char="•"/>
            </a:pPr>
            <a:r>
              <a:rPr lang="en-GB" sz="2400" dirty="0"/>
              <a:t>Just choose ‘Restore Database’ from the menu and upload the file similarly to the previous slide</a:t>
            </a:r>
          </a:p>
          <a:p>
            <a:pPr marL="742950" lvl="1"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grpSp>
        <p:nvGrpSpPr>
          <p:cNvPr id="3" name="Group 2"/>
          <p:cNvGrpSpPr/>
          <p:nvPr/>
        </p:nvGrpSpPr>
        <p:grpSpPr>
          <a:xfrm>
            <a:off x="4711156" y="1845224"/>
            <a:ext cx="7065398" cy="3230844"/>
            <a:chOff x="4711156" y="1371087"/>
            <a:chExt cx="7065398" cy="3230844"/>
          </a:xfrm>
        </p:grpSpPr>
        <p:pic>
          <p:nvPicPr>
            <p:cNvPr id="4" name="Picture 3"/>
            <p:cNvPicPr>
              <a:picLocks noChangeAspect="1"/>
            </p:cNvPicPr>
            <p:nvPr/>
          </p:nvPicPr>
          <p:blipFill>
            <a:blip r:embed="rId2"/>
            <a:stretch>
              <a:fillRect/>
            </a:stretch>
          </p:blipFill>
          <p:spPr>
            <a:xfrm>
              <a:off x="4711156" y="1371087"/>
              <a:ext cx="7065398" cy="3230844"/>
            </a:xfrm>
            <a:prstGeom prst="rect">
              <a:avLst/>
            </a:prstGeom>
          </p:spPr>
        </p:pic>
        <p:sp>
          <p:nvSpPr>
            <p:cNvPr id="12" name="Oval 11"/>
            <p:cNvSpPr/>
            <p:nvPr/>
          </p:nvSpPr>
          <p:spPr>
            <a:xfrm flipV="1">
              <a:off x="9861442" y="2870521"/>
              <a:ext cx="1492358" cy="3240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465A9A26-5FE7-432A-B926-AE5B014201A5}"/>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540962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26592"/>
          </a:xfrm>
          <a:solidFill>
            <a:schemeClr val="accent4"/>
          </a:solidFill>
        </p:spPr>
        <p:txBody>
          <a:bodyPr>
            <a:normAutofit/>
          </a:bodyPr>
          <a:lstStyle/>
          <a:p>
            <a:r>
              <a:rPr lang="en-GB" b="1" dirty="0">
                <a:latin typeface="Tahoma" panose="020B0604030504040204" pitchFamily="34" charset="0"/>
                <a:ea typeface="Tahoma" panose="020B0604030504040204" pitchFamily="34" charset="0"/>
                <a:cs typeface="Tahoma" panose="020B0604030504040204" pitchFamily="34" charset="0"/>
              </a:rPr>
              <a:t>Web Connect : Check database deployed</a:t>
            </a:r>
          </a:p>
        </p:txBody>
      </p:sp>
      <p:sp>
        <p:nvSpPr>
          <p:cNvPr id="5" name="TextBox 4"/>
          <p:cNvSpPr txBox="1"/>
          <p:nvPr/>
        </p:nvSpPr>
        <p:spPr>
          <a:xfrm>
            <a:off x="0" y="1197446"/>
            <a:ext cx="5049510" cy="4524315"/>
          </a:xfrm>
          <a:prstGeom prst="rect">
            <a:avLst/>
          </a:prstGeom>
          <a:noFill/>
        </p:spPr>
        <p:txBody>
          <a:bodyPr wrap="square" rtlCol="0">
            <a:spAutoFit/>
          </a:bodyPr>
          <a:lstStyle/>
          <a:p>
            <a:r>
              <a:rPr lang="en-GB" sz="2400" dirty="0"/>
              <a:t>Check that your database deployment has worked correctly</a:t>
            </a:r>
          </a:p>
          <a:p>
            <a:endParaRPr lang="en-GB" sz="2400" dirty="0"/>
          </a:p>
          <a:p>
            <a:r>
              <a:rPr lang="en-GB" sz="2400" dirty="0"/>
              <a:t>Select the </a:t>
            </a:r>
            <a:r>
              <a:rPr lang="en-GB" sz="2400" b="1" dirty="0"/>
              <a:t>‘</a:t>
            </a:r>
            <a:r>
              <a:rPr lang="en-GB" sz="2400" b="1" dirty="0" err="1"/>
              <a:t>WebConnect</a:t>
            </a:r>
            <a:r>
              <a:rPr lang="en-GB" sz="2400" b="1" dirty="0"/>
              <a:t>’ </a:t>
            </a:r>
            <a:r>
              <a:rPr lang="en-GB" sz="2400" dirty="0"/>
              <a:t>option from the database menu</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r>
              <a:rPr lang="en-GB" sz="2400" dirty="0"/>
              <a:t>Login using the password that you used to set up the database location on the SmarterASP.NET site</a:t>
            </a:r>
          </a:p>
          <a:p>
            <a:pPr marL="742950" lvl="1"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grpSp>
        <p:nvGrpSpPr>
          <p:cNvPr id="14" name="Group 13"/>
          <p:cNvGrpSpPr/>
          <p:nvPr/>
        </p:nvGrpSpPr>
        <p:grpSpPr>
          <a:xfrm>
            <a:off x="5403705" y="1218249"/>
            <a:ext cx="5889111" cy="2241354"/>
            <a:chOff x="5322680" y="1890379"/>
            <a:chExt cx="5889111" cy="2241354"/>
          </a:xfrm>
        </p:grpSpPr>
        <p:pic>
          <p:nvPicPr>
            <p:cNvPr id="4" name="Picture 3"/>
            <p:cNvPicPr>
              <a:picLocks noChangeAspect="1"/>
            </p:cNvPicPr>
            <p:nvPr/>
          </p:nvPicPr>
          <p:blipFill>
            <a:blip r:embed="rId2"/>
            <a:stretch>
              <a:fillRect/>
            </a:stretch>
          </p:blipFill>
          <p:spPr>
            <a:xfrm>
              <a:off x="5322680" y="1890379"/>
              <a:ext cx="5889111" cy="2241354"/>
            </a:xfrm>
            <a:prstGeom prst="rect">
              <a:avLst/>
            </a:prstGeom>
          </p:spPr>
        </p:pic>
        <p:sp>
          <p:nvSpPr>
            <p:cNvPr id="12" name="Oval 11"/>
            <p:cNvSpPr/>
            <p:nvPr/>
          </p:nvSpPr>
          <p:spPr>
            <a:xfrm flipV="1">
              <a:off x="9497151" y="3564942"/>
              <a:ext cx="1243902" cy="2248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Picture 12"/>
          <p:cNvPicPr>
            <a:picLocks noChangeAspect="1"/>
          </p:cNvPicPr>
          <p:nvPr/>
        </p:nvPicPr>
        <p:blipFill>
          <a:blip r:embed="rId3"/>
          <a:stretch>
            <a:fillRect/>
          </a:stretch>
        </p:blipFill>
        <p:spPr>
          <a:xfrm>
            <a:off x="5403705" y="4026034"/>
            <a:ext cx="5049510" cy="2216264"/>
          </a:xfrm>
          <a:prstGeom prst="rect">
            <a:avLst/>
          </a:prstGeom>
        </p:spPr>
      </p:pic>
      <p:sp>
        <p:nvSpPr>
          <p:cNvPr id="3" name="Footer Placeholder 2">
            <a:extLst>
              <a:ext uri="{FF2B5EF4-FFF2-40B4-BE49-F238E27FC236}">
                <a16:creationId xmlns:a16="http://schemas.microsoft.com/office/drawing/2014/main" id="{C2272188-9A37-4593-837C-7E3F6D667479}"/>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957083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6" y="16061"/>
            <a:ext cx="12185224" cy="849010"/>
          </a:xfrm>
          <a:solidFill>
            <a:srgbClr val="FFC000"/>
          </a:solidFill>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Check Tables for structure</a:t>
            </a:r>
          </a:p>
        </p:txBody>
      </p:sp>
      <p:sp>
        <p:nvSpPr>
          <p:cNvPr id="5" name="TextBox 4"/>
          <p:cNvSpPr txBox="1"/>
          <p:nvPr/>
        </p:nvSpPr>
        <p:spPr>
          <a:xfrm>
            <a:off x="0" y="1241745"/>
            <a:ext cx="4902306" cy="1938992"/>
          </a:xfrm>
          <a:prstGeom prst="rect">
            <a:avLst/>
          </a:prstGeom>
          <a:solidFill>
            <a:srgbClr val="FFFF00"/>
          </a:solidFill>
        </p:spPr>
        <p:txBody>
          <a:bodyPr wrap="square" rtlCol="0">
            <a:spAutoFit/>
          </a:bodyPr>
          <a:lstStyle/>
          <a:p>
            <a:r>
              <a:rPr lang="en-GB" sz="2400" dirty="0"/>
              <a:t>You will then see this screen – click on Tables to see a list of tables</a:t>
            </a:r>
          </a:p>
          <a:p>
            <a:endParaRPr lang="en-GB" sz="2400" dirty="0"/>
          </a:p>
          <a:p>
            <a:r>
              <a:rPr lang="en-GB" sz="2400" dirty="0"/>
              <a:t>Click on the table name to check the table design</a:t>
            </a:r>
          </a:p>
        </p:txBody>
      </p:sp>
      <p:grpSp>
        <p:nvGrpSpPr>
          <p:cNvPr id="10" name="Group 9"/>
          <p:cNvGrpSpPr/>
          <p:nvPr/>
        </p:nvGrpSpPr>
        <p:grpSpPr>
          <a:xfrm>
            <a:off x="7879900" y="1008464"/>
            <a:ext cx="4156984" cy="1812736"/>
            <a:chOff x="7879900" y="1212125"/>
            <a:chExt cx="4156984" cy="1812736"/>
          </a:xfrm>
        </p:grpSpPr>
        <p:pic>
          <p:nvPicPr>
            <p:cNvPr id="3" name="Picture 2"/>
            <p:cNvPicPr>
              <a:picLocks noChangeAspect="1"/>
            </p:cNvPicPr>
            <p:nvPr/>
          </p:nvPicPr>
          <p:blipFill>
            <a:blip r:embed="rId2"/>
            <a:stretch>
              <a:fillRect/>
            </a:stretch>
          </p:blipFill>
          <p:spPr>
            <a:xfrm>
              <a:off x="7879900" y="1212125"/>
              <a:ext cx="4156984" cy="1812736"/>
            </a:xfrm>
            <a:prstGeom prst="rect">
              <a:avLst/>
            </a:prstGeom>
          </p:spPr>
        </p:pic>
        <p:sp>
          <p:nvSpPr>
            <p:cNvPr id="15" name="Oval 14"/>
            <p:cNvSpPr/>
            <p:nvPr/>
          </p:nvSpPr>
          <p:spPr>
            <a:xfrm flipV="1">
              <a:off x="7879900" y="1943396"/>
              <a:ext cx="1243902" cy="2248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 name="Picture 11">
            <a:extLst>
              <a:ext uri="{FF2B5EF4-FFF2-40B4-BE49-F238E27FC236}">
                <a16:creationId xmlns:a16="http://schemas.microsoft.com/office/drawing/2014/main" id="{CEFBB0D8-EB67-4867-B8BC-559CCDCFD82F}"/>
              </a:ext>
            </a:extLst>
          </p:cNvPr>
          <p:cNvPicPr>
            <a:picLocks noChangeAspect="1"/>
          </p:cNvPicPr>
          <p:nvPr/>
        </p:nvPicPr>
        <p:blipFill>
          <a:blip r:embed="rId3"/>
          <a:stretch>
            <a:fillRect/>
          </a:stretch>
        </p:blipFill>
        <p:spPr>
          <a:xfrm>
            <a:off x="5310601" y="3139933"/>
            <a:ext cx="6726283" cy="3702006"/>
          </a:xfrm>
          <a:prstGeom prst="rect">
            <a:avLst/>
          </a:prstGeom>
        </p:spPr>
      </p:pic>
      <p:sp>
        <p:nvSpPr>
          <p:cNvPr id="4" name="Footer Placeholder 3">
            <a:extLst>
              <a:ext uri="{FF2B5EF4-FFF2-40B4-BE49-F238E27FC236}">
                <a16:creationId xmlns:a16="http://schemas.microsoft.com/office/drawing/2014/main" id="{8AE9DA01-F668-4262-80B6-6557A3269D2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28604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6" y="16061"/>
            <a:ext cx="12185224" cy="849010"/>
          </a:xfrm>
          <a:solidFill>
            <a:srgbClr val="FFC000"/>
          </a:solidFill>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Check Tables for data</a:t>
            </a:r>
          </a:p>
        </p:txBody>
      </p:sp>
      <p:sp>
        <p:nvSpPr>
          <p:cNvPr id="5" name="TextBox 4"/>
          <p:cNvSpPr txBox="1"/>
          <p:nvPr/>
        </p:nvSpPr>
        <p:spPr>
          <a:xfrm>
            <a:off x="35847" y="1052276"/>
            <a:ext cx="3597369" cy="3046988"/>
          </a:xfrm>
          <a:prstGeom prst="rect">
            <a:avLst/>
          </a:prstGeom>
          <a:solidFill>
            <a:srgbClr val="FFFF00"/>
          </a:solidFill>
        </p:spPr>
        <p:txBody>
          <a:bodyPr wrap="square" rtlCol="0">
            <a:spAutoFit/>
          </a:bodyPr>
          <a:lstStyle/>
          <a:p>
            <a:r>
              <a:rPr lang="en-GB" sz="2400" dirty="0"/>
              <a:t>You will then see this screen – click on Tables to see a list of tables</a:t>
            </a:r>
          </a:p>
          <a:p>
            <a:endParaRPr lang="en-GB" sz="2400" dirty="0"/>
          </a:p>
          <a:p>
            <a:r>
              <a:rPr lang="en-GB" sz="2400" dirty="0"/>
              <a:t>Then click on the first icon in the group on the right to see your data</a:t>
            </a:r>
          </a:p>
          <a:p>
            <a:endParaRPr lang="en-GB" sz="2400" dirty="0"/>
          </a:p>
        </p:txBody>
      </p:sp>
      <p:grpSp>
        <p:nvGrpSpPr>
          <p:cNvPr id="7" name="Group 6"/>
          <p:cNvGrpSpPr/>
          <p:nvPr/>
        </p:nvGrpSpPr>
        <p:grpSpPr>
          <a:xfrm>
            <a:off x="3889641" y="1052276"/>
            <a:ext cx="8097188" cy="1647027"/>
            <a:chOff x="4988208" y="3024861"/>
            <a:chExt cx="7048676" cy="1647027"/>
          </a:xfrm>
        </p:grpSpPr>
        <p:pic>
          <p:nvPicPr>
            <p:cNvPr id="11" name="Picture 10"/>
            <p:cNvPicPr>
              <a:picLocks noChangeAspect="1"/>
            </p:cNvPicPr>
            <p:nvPr/>
          </p:nvPicPr>
          <p:blipFill>
            <a:blip r:embed="rId2"/>
            <a:stretch>
              <a:fillRect/>
            </a:stretch>
          </p:blipFill>
          <p:spPr>
            <a:xfrm>
              <a:off x="4988208" y="3024861"/>
              <a:ext cx="7048676" cy="1647027"/>
            </a:xfrm>
            <a:prstGeom prst="rect">
              <a:avLst/>
            </a:prstGeom>
          </p:spPr>
        </p:pic>
        <p:sp>
          <p:nvSpPr>
            <p:cNvPr id="16" name="Oval 15"/>
            <p:cNvSpPr/>
            <p:nvPr/>
          </p:nvSpPr>
          <p:spPr>
            <a:xfrm flipV="1">
              <a:off x="11255151" y="3621228"/>
              <a:ext cx="234117" cy="2506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flipV="1">
              <a:off x="5989010" y="3647026"/>
              <a:ext cx="716589" cy="2248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2" name="Straight Arrow Connector 21"/>
          <p:cNvCxnSpPr>
            <a:cxnSpLocks/>
          </p:cNvCxnSpPr>
          <p:nvPr/>
        </p:nvCxnSpPr>
        <p:spPr>
          <a:xfrm flipV="1">
            <a:off x="4923152" y="3475087"/>
            <a:ext cx="1100913" cy="281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2CA7A3-0C5B-4E8D-80A5-3DBD9C8C5735}"/>
              </a:ext>
            </a:extLst>
          </p:cNvPr>
          <p:cNvPicPr>
            <a:picLocks noChangeAspect="1"/>
          </p:cNvPicPr>
          <p:nvPr/>
        </p:nvPicPr>
        <p:blipFill>
          <a:blip r:embed="rId3"/>
          <a:stretch>
            <a:fillRect/>
          </a:stretch>
        </p:blipFill>
        <p:spPr>
          <a:xfrm>
            <a:off x="3757229" y="3475087"/>
            <a:ext cx="8229600" cy="3248025"/>
          </a:xfrm>
          <a:prstGeom prst="rect">
            <a:avLst/>
          </a:prstGeom>
        </p:spPr>
      </p:pic>
      <p:sp>
        <p:nvSpPr>
          <p:cNvPr id="3" name="Footer Placeholder 2">
            <a:extLst>
              <a:ext uri="{FF2B5EF4-FFF2-40B4-BE49-F238E27FC236}">
                <a16:creationId xmlns:a16="http://schemas.microsoft.com/office/drawing/2014/main" id="{D2156CE9-D867-4749-B79D-9B2C41B9EF4E}"/>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17290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80" y="251920"/>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Sign up process</a:t>
            </a:r>
          </a:p>
        </p:txBody>
      </p:sp>
      <p:pic>
        <p:nvPicPr>
          <p:cNvPr id="4" name="Picture 3"/>
          <p:cNvPicPr>
            <a:picLocks noChangeAspect="1"/>
          </p:cNvPicPr>
          <p:nvPr/>
        </p:nvPicPr>
        <p:blipFill>
          <a:blip r:embed="rId2"/>
          <a:stretch>
            <a:fillRect/>
          </a:stretch>
        </p:blipFill>
        <p:spPr>
          <a:xfrm>
            <a:off x="346880" y="2193926"/>
            <a:ext cx="6023966" cy="3237882"/>
          </a:xfrm>
          <a:prstGeom prst="rect">
            <a:avLst/>
          </a:prstGeom>
        </p:spPr>
      </p:pic>
      <p:pic>
        <p:nvPicPr>
          <p:cNvPr id="5" name="Content Placeholder 4"/>
          <p:cNvPicPr>
            <a:picLocks noGrp="1" noChangeAspect="1"/>
          </p:cNvPicPr>
          <p:nvPr>
            <p:ph idx="1"/>
          </p:nvPr>
        </p:nvPicPr>
        <p:blipFill>
          <a:blip r:embed="rId3"/>
          <a:stretch>
            <a:fillRect/>
          </a:stretch>
        </p:blipFill>
        <p:spPr>
          <a:xfrm>
            <a:off x="6650973" y="2193926"/>
            <a:ext cx="5167988" cy="3545981"/>
          </a:xfrm>
          <a:prstGeom prst="rect">
            <a:avLst/>
          </a:prstGeom>
        </p:spPr>
      </p:pic>
      <p:sp>
        <p:nvSpPr>
          <p:cNvPr id="3" name="Footer Placeholder 2">
            <a:extLst>
              <a:ext uri="{FF2B5EF4-FFF2-40B4-BE49-F238E27FC236}">
                <a16:creationId xmlns:a16="http://schemas.microsoft.com/office/drawing/2014/main" id="{2165D7DB-E588-43C8-894B-971FE60A59B7}"/>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565474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44" y="1922969"/>
            <a:ext cx="94107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0" y="2372936"/>
            <a:ext cx="1045528" cy="1169551"/>
          </a:xfrm>
          <a:prstGeom prst="rect">
            <a:avLst/>
          </a:prstGeom>
          <a:solidFill>
            <a:srgbClr val="FFFF00"/>
          </a:solidFill>
        </p:spPr>
        <p:txBody>
          <a:bodyPr wrap="square" rtlCol="0">
            <a:spAutoFit/>
          </a:bodyPr>
          <a:lstStyle/>
          <a:p>
            <a:r>
              <a:rPr lang="en-GB" sz="1100" dirty="0"/>
              <a:t>DB name</a:t>
            </a:r>
          </a:p>
          <a:p>
            <a:endParaRPr lang="en-GB" sz="1600" dirty="0"/>
          </a:p>
          <a:p>
            <a:r>
              <a:rPr lang="en-GB" sz="1100" dirty="0"/>
              <a:t>Server Name</a:t>
            </a:r>
          </a:p>
          <a:p>
            <a:endParaRPr lang="en-GB" sz="600" dirty="0"/>
          </a:p>
          <a:p>
            <a:r>
              <a:rPr lang="en-GB" sz="1100" dirty="0"/>
              <a:t>User name</a:t>
            </a:r>
          </a:p>
          <a:p>
            <a:endParaRPr lang="en-GB" sz="400" dirty="0"/>
          </a:p>
          <a:p>
            <a:r>
              <a:rPr lang="en-GB" sz="1100" dirty="0"/>
              <a:t>Password</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421" y="1070128"/>
            <a:ext cx="5841650" cy="5651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16"/>
          <p:cNvCxnSpPr>
            <a:cxnSpLocks/>
          </p:cNvCxnSpPr>
          <p:nvPr/>
        </p:nvCxnSpPr>
        <p:spPr>
          <a:xfrm>
            <a:off x="3339873" y="2863477"/>
            <a:ext cx="4206975" cy="312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671460" y="2338013"/>
            <a:ext cx="2244436" cy="3827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p:cNvCxnSpPr>
            <a:cxnSpLocks/>
          </p:cNvCxnSpPr>
          <p:nvPr/>
        </p:nvCxnSpPr>
        <p:spPr>
          <a:xfrm>
            <a:off x="4358579" y="2536382"/>
            <a:ext cx="3473276" cy="20478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347037" y="3067519"/>
            <a:ext cx="3324423" cy="45705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980707" y="3353752"/>
            <a:ext cx="4690753" cy="44375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702140" y="5340490"/>
            <a:ext cx="936171" cy="3827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1">
            <a:extLst>
              <a:ext uri="{FF2B5EF4-FFF2-40B4-BE49-F238E27FC236}">
                <a16:creationId xmlns:a16="http://schemas.microsoft.com/office/drawing/2014/main" id="{7572BB4A-FE9A-458C-91BA-4F88FFE90BB3}"/>
              </a:ext>
            </a:extLst>
          </p:cNvPr>
          <p:cNvSpPr>
            <a:spLocks noGrp="1"/>
          </p:cNvSpPr>
          <p:nvPr>
            <p:ph type="title"/>
          </p:nvPr>
        </p:nvSpPr>
        <p:spPr>
          <a:xfrm>
            <a:off x="0" y="17848"/>
            <a:ext cx="12192000" cy="1002341"/>
          </a:xfrm>
          <a:solidFill>
            <a:srgbClr val="7030A0"/>
          </a:solidFill>
        </p:spPr>
        <p:txBody>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Database settings for Visual Studio</a:t>
            </a:r>
            <a:endParaRPr lang="en-GB" dirty="0">
              <a:solidFill>
                <a:schemeClr val="bg1"/>
              </a:solidFill>
            </a:endParaRPr>
          </a:p>
        </p:txBody>
      </p:sp>
      <p:sp>
        <p:nvSpPr>
          <p:cNvPr id="2" name="Footer Placeholder 1">
            <a:extLst>
              <a:ext uri="{FF2B5EF4-FFF2-40B4-BE49-F238E27FC236}">
                <a16:creationId xmlns:a16="http://schemas.microsoft.com/office/drawing/2014/main" id="{964705E2-6D2D-4349-864C-5EF6CC5B42F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470803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4310E-12E8-4E11-94AE-077911D8722D}"/>
              </a:ext>
            </a:extLst>
          </p:cNvPr>
          <p:cNvSpPr txBox="1"/>
          <p:nvPr/>
        </p:nvSpPr>
        <p:spPr>
          <a:xfrm>
            <a:off x="518160" y="1889760"/>
            <a:ext cx="11551920" cy="2554545"/>
          </a:xfrm>
          <a:prstGeom prst="rect">
            <a:avLst/>
          </a:prstGeom>
          <a:noFill/>
        </p:spPr>
        <p:txBody>
          <a:bodyPr wrap="square" rtlCol="0">
            <a:spAutoFit/>
          </a:bodyPr>
          <a:lstStyle/>
          <a:p>
            <a:pPr algn="ctr"/>
            <a:r>
              <a:rPr lang="en-GB" sz="8000" b="1" dirty="0">
                <a:solidFill>
                  <a:schemeClr val="bg1"/>
                </a:solidFill>
              </a:rPr>
              <a:t>Publish in Visual Studio</a:t>
            </a:r>
          </a:p>
          <a:p>
            <a:pPr algn="ctr"/>
            <a:r>
              <a:rPr lang="en-GB" sz="8000" b="1" dirty="0">
                <a:solidFill>
                  <a:schemeClr val="bg1"/>
                </a:solidFill>
              </a:rPr>
              <a:t>Code base and Database</a:t>
            </a:r>
          </a:p>
        </p:txBody>
      </p:sp>
      <p:sp>
        <p:nvSpPr>
          <p:cNvPr id="3" name="Footer Placeholder 2">
            <a:extLst>
              <a:ext uri="{FF2B5EF4-FFF2-40B4-BE49-F238E27FC236}">
                <a16:creationId xmlns:a16="http://schemas.microsoft.com/office/drawing/2014/main" id="{C027C7E8-3E95-4788-96E0-9DDD830B28A3}"/>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749750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Open the MVC project</a:t>
            </a:r>
            <a:endParaRPr lang="en-GB" dirty="0"/>
          </a:p>
        </p:txBody>
      </p:sp>
      <p:sp>
        <p:nvSpPr>
          <p:cNvPr id="5" name="TextBox 4"/>
          <p:cNvSpPr txBox="1"/>
          <p:nvPr/>
        </p:nvSpPr>
        <p:spPr>
          <a:xfrm>
            <a:off x="398791" y="2096085"/>
            <a:ext cx="281353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Open Visual Studio</a:t>
            </a:r>
          </a:p>
          <a:p>
            <a:pPr marL="285750" indent="-285750">
              <a:buFont typeface="Arial" panose="020B0604020202020204" pitchFamily="34" charset="0"/>
              <a:buChar char="•"/>
            </a:pPr>
            <a:r>
              <a:rPr lang="en-US" sz="2400" dirty="0"/>
              <a:t>Open your MVC project</a:t>
            </a:r>
            <a:endParaRPr lang="en-GB"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971" y="1783168"/>
            <a:ext cx="7902781" cy="469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E1FED61-8FA8-4713-87BC-1C65CFE60741}"/>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668577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837" y="1325563"/>
            <a:ext cx="5816373" cy="4966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1"/>
            <a:ext cx="12192000" cy="877824"/>
          </a:xfrm>
          <a:solidFill>
            <a:srgbClr val="7030A0"/>
          </a:solidFill>
        </p:spPr>
        <p:txBody>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Create a Profile</a:t>
            </a:r>
            <a:endParaRPr lang="en-GB" dirty="0">
              <a:solidFill>
                <a:schemeClr val="bg1"/>
              </a:solidFill>
            </a:endParaRPr>
          </a:p>
        </p:txBody>
      </p:sp>
      <p:sp>
        <p:nvSpPr>
          <p:cNvPr id="5" name="TextBox 4"/>
          <p:cNvSpPr txBox="1"/>
          <p:nvPr/>
        </p:nvSpPr>
        <p:spPr>
          <a:xfrm>
            <a:off x="0" y="1357421"/>
            <a:ext cx="5663868" cy="1938992"/>
          </a:xfrm>
          <a:prstGeom prst="rect">
            <a:avLst/>
          </a:prstGeom>
          <a:solidFill>
            <a:srgbClr val="FFFF00"/>
          </a:solidFill>
        </p:spPr>
        <p:txBody>
          <a:bodyPr wrap="square" rtlCol="0">
            <a:spAutoFit/>
          </a:bodyPr>
          <a:lstStyle/>
          <a:p>
            <a:r>
              <a:rPr lang="en-US" sz="2400" dirty="0"/>
              <a:t>From menu click </a:t>
            </a:r>
            <a:r>
              <a:rPr lang="en-US" sz="2400" b="1" dirty="0"/>
              <a:t>Build</a:t>
            </a:r>
            <a:r>
              <a:rPr lang="en-US" sz="2400" dirty="0"/>
              <a:t> &gt; </a:t>
            </a:r>
            <a:r>
              <a:rPr lang="en-US" sz="2400" b="1" dirty="0"/>
              <a:t>Publish</a:t>
            </a:r>
            <a:endParaRPr lang="en-US" sz="2400" dirty="0"/>
          </a:p>
          <a:p>
            <a:endParaRPr lang="en-US" sz="2400" dirty="0"/>
          </a:p>
          <a:p>
            <a:r>
              <a:rPr lang="en-US" sz="2400" dirty="0"/>
              <a:t>Select </a:t>
            </a:r>
            <a:r>
              <a:rPr lang="en-US" sz="2400" b="1" dirty="0"/>
              <a:t>‘Custom Profile’</a:t>
            </a:r>
          </a:p>
          <a:p>
            <a:endParaRPr lang="en-US" sz="2400" dirty="0"/>
          </a:p>
          <a:p>
            <a:r>
              <a:rPr lang="en-US" sz="2400" dirty="0"/>
              <a:t>Give the </a:t>
            </a:r>
            <a:r>
              <a:rPr lang="en-US" sz="2400" b="1" dirty="0"/>
              <a:t>profile</a:t>
            </a:r>
            <a:r>
              <a:rPr lang="en-US" sz="2400" dirty="0"/>
              <a:t> a name</a:t>
            </a:r>
            <a:endParaRPr lang="en-GB" sz="2400" dirty="0"/>
          </a:p>
        </p:txBody>
      </p:sp>
      <p:sp>
        <p:nvSpPr>
          <p:cNvPr id="8" name="Oval 7"/>
          <p:cNvSpPr/>
          <p:nvPr/>
        </p:nvSpPr>
        <p:spPr>
          <a:xfrm>
            <a:off x="7737939" y="3665745"/>
            <a:ext cx="1981200" cy="3809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591D3365-A7CB-4635-B523-CFDDCD98803A}"/>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025630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7030A0"/>
          </a:solidFill>
        </p:spPr>
        <p:txBody>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Manage Profiles</a:t>
            </a:r>
            <a:endParaRPr lang="en-GB"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0" y="1536174"/>
            <a:ext cx="4828032" cy="1938992"/>
          </a:xfrm>
          <a:prstGeom prst="rect">
            <a:avLst/>
          </a:prstGeom>
          <a:noFill/>
        </p:spPr>
        <p:txBody>
          <a:bodyPr wrap="square" rtlCol="0">
            <a:spAutoFit/>
          </a:bodyPr>
          <a:lstStyle/>
          <a:p>
            <a:r>
              <a:rPr lang="en-US" sz="2400" b="1" dirty="0"/>
              <a:t>Build &gt; Publish</a:t>
            </a:r>
          </a:p>
          <a:p>
            <a:endParaRPr lang="en-US" sz="2400" b="1" dirty="0"/>
          </a:p>
          <a:p>
            <a:r>
              <a:rPr lang="en-US" sz="2400" dirty="0"/>
              <a:t>Select</a:t>
            </a:r>
            <a:r>
              <a:rPr lang="en-US" sz="2400" b="1" dirty="0"/>
              <a:t> Manage Profiles</a:t>
            </a:r>
          </a:p>
          <a:p>
            <a:endParaRPr lang="en-US" sz="2400" b="1" dirty="0"/>
          </a:p>
          <a:p>
            <a:r>
              <a:rPr lang="en-US" sz="2400" b="1" dirty="0"/>
              <a:t>Here you can delete existing profiles</a:t>
            </a:r>
            <a:endParaRPr lang="en-GB" sz="2400" b="1" dirty="0"/>
          </a:p>
        </p:txBody>
      </p:sp>
      <p:pic>
        <p:nvPicPr>
          <p:cNvPr id="6" name="Picture 5">
            <a:extLst>
              <a:ext uri="{FF2B5EF4-FFF2-40B4-BE49-F238E27FC236}">
                <a16:creationId xmlns:a16="http://schemas.microsoft.com/office/drawing/2014/main" id="{8E47A474-DF7F-4BC6-8C33-60DC44E456FB}"/>
              </a:ext>
            </a:extLst>
          </p:cNvPr>
          <p:cNvPicPr>
            <a:picLocks noChangeAspect="1"/>
          </p:cNvPicPr>
          <p:nvPr/>
        </p:nvPicPr>
        <p:blipFill>
          <a:blip r:embed="rId2"/>
          <a:stretch>
            <a:fillRect/>
          </a:stretch>
        </p:blipFill>
        <p:spPr>
          <a:xfrm>
            <a:off x="5026047" y="1536174"/>
            <a:ext cx="6400800" cy="2162175"/>
          </a:xfrm>
          <a:prstGeom prst="rect">
            <a:avLst/>
          </a:prstGeom>
        </p:spPr>
      </p:pic>
      <p:sp>
        <p:nvSpPr>
          <p:cNvPr id="3" name="Footer Placeholder 2">
            <a:extLst>
              <a:ext uri="{FF2B5EF4-FFF2-40B4-BE49-F238E27FC236}">
                <a16:creationId xmlns:a16="http://schemas.microsoft.com/office/drawing/2014/main" id="{C62DFA22-DC5B-445D-815D-A33D4A6C9379}"/>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935154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4" y="1608017"/>
            <a:ext cx="6259007" cy="3780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986" y="2365287"/>
            <a:ext cx="4740260" cy="4245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6574" y="1037850"/>
            <a:ext cx="12570041" cy="400110"/>
          </a:xfrm>
          <a:prstGeom prst="rect">
            <a:avLst/>
          </a:prstGeom>
          <a:noFill/>
        </p:spPr>
        <p:txBody>
          <a:bodyPr wrap="square" rtlCol="0">
            <a:spAutoFit/>
          </a:bodyPr>
          <a:lstStyle/>
          <a:p>
            <a:r>
              <a:rPr lang="en-US" sz="2000" dirty="0"/>
              <a:t>Use the information from SmarterASP.NET VS Web Deploy to fill in the publish profile in Visual Studio</a:t>
            </a:r>
            <a:endParaRPr lang="en-GB" sz="2000" dirty="0"/>
          </a:p>
        </p:txBody>
      </p:sp>
      <p:cxnSp>
        <p:nvCxnSpPr>
          <p:cNvPr id="11" name="Straight Arrow Connector 10"/>
          <p:cNvCxnSpPr>
            <a:cxnSpLocks/>
          </p:cNvCxnSpPr>
          <p:nvPr/>
        </p:nvCxnSpPr>
        <p:spPr>
          <a:xfrm flipV="1">
            <a:off x="3455719" y="4331830"/>
            <a:ext cx="4249625" cy="299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4583875" y="3914503"/>
            <a:ext cx="3121469"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3621974" y="4114114"/>
            <a:ext cx="4083370" cy="1810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744" y="5499979"/>
            <a:ext cx="6259006" cy="369332"/>
          </a:xfrm>
          <a:prstGeom prst="rect">
            <a:avLst/>
          </a:prstGeom>
          <a:solidFill>
            <a:srgbClr val="FFFF00"/>
          </a:solidFill>
        </p:spPr>
        <p:txBody>
          <a:bodyPr wrap="square" rtlCol="0">
            <a:spAutoFit/>
          </a:bodyPr>
          <a:lstStyle/>
          <a:p>
            <a:r>
              <a:rPr lang="en-US" dirty="0"/>
              <a:t>This will be the Web Deploy password(the one you just changed)</a:t>
            </a:r>
            <a:endParaRPr lang="en-GB" dirty="0"/>
          </a:p>
        </p:txBody>
      </p:sp>
      <p:sp>
        <p:nvSpPr>
          <p:cNvPr id="20" name="TextBox 19"/>
          <p:cNvSpPr txBox="1"/>
          <p:nvPr/>
        </p:nvSpPr>
        <p:spPr>
          <a:xfrm>
            <a:off x="62743" y="6036324"/>
            <a:ext cx="6259007" cy="369332"/>
          </a:xfrm>
          <a:prstGeom prst="rect">
            <a:avLst/>
          </a:prstGeom>
          <a:solidFill>
            <a:srgbClr val="FFFF00"/>
          </a:solidFill>
        </p:spPr>
        <p:txBody>
          <a:bodyPr wrap="square" rtlCol="0">
            <a:spAutoFit/>
          </a:bodyPr>
          <a:lstStyle/>
          <a:p>
            <a:r>
              <a:rPr lang="en-US" dirty="0"/>
              <a:t>This is the URL at which your web app will appear</a:t>
            </a:r>
            <a:endParaRPr lang="en-GB" dirty="0"/>
          </a:p>
        </p:txBody>
      </p:sp>
      <p:cxnSp>
        <p:nvCxnSpPr>
          <p:cNvPr id="21" name="Straight Arrow Connector 20"/>
          <p:cNvCxnSpPr>
            <a:cxnSpLocks/>
          </p:cNvCxnSpPr>
          <p:nvPr/>
        </p:nvCxnSpPr>
        <p:spPr>
          <a:xfrm flipV="1">
            <a:off x="6412992" y="4572233"/>
            <a:ext cx="1418059" cy="101309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5086189" y="5019507"/>
            <a:ext cx="2744862" cy="122355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63049662-25F5-44D2-AB8A-05D3C84AB733}"/>
              </a:ext>
            </a:extLst>
          </p:cNvPr>
          <p:cNvSpPr>
            <a:spLocks noGrp="1"/>
          </p:cNvSpPr>
          <p:nvPr>
            <p:ph type="title"/>
          </p:nvPr>
        </p:nvSpPr>
        <p:spPr>
          <a:xfrm>
            <a:off x="0" y="17848"/>
            <a:ext cx="12192000" cy="1002341"/>
          </a:xfrm>
          <a:solidFill>
            <a:srgbClr val="7030A0"/>
          </a:solidFill>
        </p:spPr>
        <p:txBody>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Set Subdomain connection</a:t>
            </a:r>
            <a:endParaRPr lang="en-GB" dirty="0">
              <a:solidFill>
                <a:schemeClr val="bg1"/>
              </a:solidFill>
            </a:endParaRPr>
          </a:p>
        </p:txBody>
      </p:sp>
      <p:sp>
        <p:nvSpPr>
          <p:cNvPr id="2" name="Footer Placeholder 1">
            <a:extLst>
              <a:ext uri="{FF2B5EF4-FFF2-40B4-BE49-F238E27FC236}">
                <a16:creationId xmlns:a16="http://schemas.microsoft.com/office/drawing/2014/main" id="{C79D04A7-4504-4D8E-B2AB-C68777FED93E}"/>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857779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1217" y="1341912"/>
            <a:ext cx="4482975" cy="3046988"/>
          </a:xfrm>
          <a:prstGeom prst="rect">
            <a:avLst/>
          </a:prstGeom>
          <a:solidFill>
            <a:srgbClr val="FFFF00"/>
          </a:solidFill>
        </p:spPr>
        <p:txBody>
          <a:bodyPr wrap="square" rtlCol="0">
            <a:spAutoFit/>
          </a:bodyPr>
          <a:lstStyle/>
          <a:p>
            <a:r>
              <a:rPr lang="en-US" sz="2400" dirty="0"/>
              <a:t>On the next dialog, leave the first and third checkboxes unchecked</a:t>
            </a:r>
          </a:p>
          <a:p>
            <a:endParaRPr lang="en-US" sz="2400" dirty="0"/>
          </a:p>
          <a:p>
            <a:r>
              <a:rPr lang="en-US" sz="2400" dirty="0"/>
              <a:t>Select </a:t>
            </a:r>
            <a:r>
              <a:rPr lang="en-US" sz="2400" dirty="0">
                <a:highlight>
                  <a:srgbClr val="FFFF00"/>
                </a:highlight>
              </a:rPr>
              <a:t>the </a:t>
            </a:r>
            <a:r>
              <a:rPr lang="en-US" sz="2400" b="1" dirty="0">
                <a:solidFill>
                  <a:srgbClr val="FF0000"/>
                </a:solidFill>
                <a:highlight>
                  <a:srgbClr val="FFFF00"/>
                </a:highlight>
              </a:rPr>
              <a:t>correct context name for the database </a:t>
            </a:r>
            <a:r>
              <a:rPr lang="en-US" sz="2400" dirty="0">
                <a:highlight>
                  <a:srgbClr val="FFFF00"/>
                </a:highlight>
              </a:rPr>
              <a:t>that you want to link to your code</a:t>
            </a:r>
          </a:p>
          <a:p>
            <a:endParaRPr lang="en-US" sz="2400" dirty="0"/>
          </a:p>
          <a:p>
            <a:r>
              <a:rPr lang="en-US" sz="2400" dirty="0"/>
              <a:t>Click the … button next to it</a:t>
            </a:r>
            <a:endParaRPr lang="en-GB" sz="2400" dirty="0"/>
          </a:p>
        </p:txBody>
      </p:sp>
      <p:pic>
        <p:nvPicPr>
          <p:cNvPr id="3" name="Picture 2">
            <a:extLst>
              <a:ext uri="{FF2B5EF4-FFF2-40B4-BE49-F238E27FC236}">
                <a16:creationId xmlns:a16="http://schemas.microsoft.com/office/drawing/2014/main" id="{EA471003-FFBA-480C-8E80-BA7DDCA32706}"/>
              </a:ext>
            </a:extLst>
          </p:cNvPr>
          <p:cNvPicPr>
            <a:picLocks noChangeAspect="1"/>
          </p:cNvPicPr>
          <p:nvPr/>
        </p:nvPicPr>
        <p:blipFill>
          <a:blip r:embed="rId2"/>
          <a:stretch>
            <a:fillRect/>
          </a:stretch>
        </p:blipFill>
        <p:spPr>
          <a:xfrm>
            <a:off x="4759351" y="1341912"/>
            <a:ext cx="6734175" cy="5286375"/>
          </a:xfrm>
          <a:prstGeom prst="rect">
            <a:avLst/>
          </a:prstGeom>
        </p:spPr>
      </p:pic>
      <p:sp>
        <p:nvSpPr>
          <p:cNvPr id="11" name="Title 1">
            <a:extLst>
              <a:ext uri="{FF2B5EF4-FFF2-40B4-BE49-F238E27FC236}">
                <a16:creationId xmlns:a16="http://schemas.microsoft.com/office/drawing/2014/main" id="{5D7A8607-B2C3-4FE2-B74C-A08E1D807009}"/>
              </a:ext>
            </a:extLst>
          </p:cNvPr>
          <p:cNvSpPr>
            <a:spLocks noGrp="1"/>
          </p:cNvSpPr>
          <p:nvPr>
            <p:ph type="title"/>
          </p:nvPr>
        </p:nvSpPr>
        <p:spPr>
          <a:xfrm>
            <a:off x="-1" y="14380"/>
            <a:ext cx="12088071" cy="1031748"/>
          </a:xfrm>
          <a:solidFill>
            <a:srgbClr val="7030A0"/>
          </a:solidFill>
        </p:spPr>
        <p:txBody>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Set Database connection</a:t>
            </a:r>
            <a:endParaRPr lang="en-GB" dirty="0">
              <a:solidFill>
                <a:schemeClr val="bg1"/>
              </a:solidFill>
            </a:endParaRPr>
          </a:p>
        </p:txBody>
      </p:sp>
      <p:sp>
        <p:nvSpPr>
          <p:cNvPr id="9" name="Oval 8">
            <a:extLst>
              <a:ext uri="{FF2B5EF4-FFF2-40B4-BE49-F238E27FC236}">
                <a16:creationId xmlns:a16="http://schemas.microsoft.com/office/drawing/2014/main" id="{9588E64C-5859-4B88-8470-006288300F6D}"/>
              </a:ext>
            </a:extLst>
          </p:cNvPr>
          <p:cNvSpPr/>
          <p:nvPr/>
        </p:nvSpPr>
        <p:spPr>
          <a:xfrm>
            <a:off x="6010656" y="5132832"/>
            <a:ext cx="5482870" cy="1097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 name="TextBox 11">
            <a:extLst>
              <a:ext uri="{FF2B5EF4-FFF2-40B4-BE49-F238E27FC236}">
                <a16:creationId xmlns:a16="http://schemas.microsoft.com/office/drawing/2014/main" id="{0D83B572-6574-4D06-930D-1B2BBD82BCE1}"/>
              </a:ext>
            </a:extLst>
          </p:cNvPr>
          <p:cNvSpPr txBox="1"/>
          <p:nvPr/>
        </p:nvSpPr>
        <p:spPr>
          <a:xfrm>
            <a:off x="101217" y="4915923"/>
            <a:ext cx="4482975" cy="1477328"/>
          </a:xfrm>
          <a:prstGeom prst="rect">
            <a:avLst/>
          </a:prstGeom>
          <a:solidFill>
            <a:srgbClr val="FF0000"/>
          </a:solidFill>
        </p:spPr>
        <p:txBody>
          <a:bodyPr wrap="square" rtlCol="0">
            <a:spAutoFit/>
          </a:bodyPr>
          <a:lstStyle/>
          <a:p>
            <a:r>
              <a:rPr lang="en-GB" dirty="0">
                <a:solidFill>
                  <a:schemeClr val="bg1"/>
                </a:solidFill>
              </a:rPr>
              <a:t>Ensure you select the correct context (This is the </a:t>
            </a:r>
            <a:r>
              <a:rPr lang="en-GB" b="1" dirty="0">
                <a:solidFill>
                  <a:schemeClr val="bg1"/>
                </a:solidFill>
              </a:rPr>
              <a:t>database instance</a:t>
            </a:r>
            <a:r>
              <a:rPr lang="en-GB" dirty="0">
                <a:solidFill>
                  <a:schemeClr val="bg1"/>
                </a:solidFill>
              </a:rPr>
              <a:t>)</a:t>
            </a:r>
          </a:p>
          <a:p>
            <a:endParaRPr lang="en-GB" dirty="0">
              <a:solidFill>
                <a:schemeClr val="bg1"/>
              </a:solidFill>
            </a:endParaRPr>
          </a:p>
          <a:p>
            <a:r>
              <a:rPr lang="en-GB" dirty="0">
                <a:solidFill>
                  <a:schemeClr val="bg1"/>
                </a:solidFill>
              </a:rPr>
              <a:t>The </a:t>
            </a:r>
            <a:r>
              <a:rPr lang="en-GB" b="1" dirty="0" err="1">
                <a:solidFill>
                  <a:schemeClr val="bg1"/>
                </a:solidFill>
              </a:rPr>
              <a:t>MoviesAprilEntities</a:t>
            </a:r>
            <a:r>
              <a:rPr lang="en-GB" dirty="0">
                <a:solidFill>
                  <a:schemeClr val="bg1"/>
                </a:solidFill>
              </a:rPr>
              <a:t> is the Data Model used in this example</a:t>
            </a:r>
          </a:p>
        </p:txBody>
      </p:sp>
      <p:sp>
        <p:nvSpPr>
          <p:cNvPr id="13" name="Arrow: Right 12">
            <a:extLst>
              <a:ext uri="{FF2B5EF4-FFF2-40B4-BE49-F238E27FC236}">
                <a16:creationId xmlns:a16="http://schemas.microsoft.com/office/drawing/2014/main" id="{CCA07D6D-5CA1-4E7B-9E49-41FBA8724AED}"/>
              </a:ext>
            </a:extLst>
          </p:cNvPr>
          <p:cNvSpPr/>
          <p:nvPr/>
        </p:nvSpPr>
        <p:spPr>
          <a:xfrm rot="7363483">
            <a:off x="10942560" y="5105363"/>
            <a:ext cx="646176" cy="358581"/>
          </a:xfrm>
          <a:prstGeom prst="rightArrow">
            <a:avLst>
              <a:gd name="adj1" fmla="val 11895"/>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F0564A87-E838-4FD4-ADB7-2A74B8F022B8}"/>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696991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992" y="1611264"/>
            <a:ext cx="9890592"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84401" y="4319397"/>
            <a:ext cx="4168908" cy="1477328"/>
          </a:xfrm>
          <a:prstGeom prst="rect">
            <a:avLst/>
          </a:prstGeom>
          <a:solidFill>
            <a:srgbClr val="FFFF00"/>
          </a:solidFill>
        </p:spPr>
        <p:txBody>
          <a:bodyPr wrap="square" rtlCol="0">
            <a:spAutoFit/>
          </a:bodyPr>
          <a:lstStyle/>
          <a:p>
            <a:r>
              <a:rPr lang="en-US" b="1" dirty="0"/>
              <a:t>Database name: </a:t>
            </a:r>
            <a:r>
              <a:rPr lang="en-US" dirty="0"/>
              <a:t>DB_A2751A_gs</a:t>
            </a:r>
          </a:p>
          <a:p>
            <a:r>
              <a:rPr lang="en-US" b="1" dirty="0"/>
              <a:t>Server name: </a:t>
            </a:r>
            <a:r>
              <a:rPr lang="en-US" dirty="0"/>
              <a:t>MSSQL: sql6005.site4now.net</a:t>
            </a:r>
          </a:p>
          <a:p>
            <a:r>
              <a:rPr lang="en-US" b="1" dirty="0"/>
              <a:t>Username: </a:t>
            </a:r>
            <a:r>
              <a:rPr lang="en-US" dirty="0"/>
              <a:t>DB_A2751A_gs_admin</a:t>
            </a:r>
          </a:p>
          <a:p>
            <a:r>
              <a:rPr lang="en-US" b="1" dirty="0"/>
              <a:t>Password: </a:t>
            </a:r>
            <a:r>
              <a:rPr lang="en-US" dirty="0"/>
              <a:t>********</a:t>
            </a:r>
            <a:endParaRPr lang="en-GB"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421" y="1070128"/>
            <a:ext cx="5841650" cy="5651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16"/>
          <p:cNvCxnSpPr/>
          <p:nvPr/>
        </p:nvCxnSpPr>
        <p:spPr>
          <a:xfrm>
            <a:off x="3224819" y="2529399"/>
            <a:ext cx="4446641" cy="3210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671460" y="2338013"/>
            <a:ext cx="2244436" cy="3827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p:cNvCxnSpPr/>
          <p:nvPr/>
        </p:nvCxnSpPr>
        <p:spPr>
          <a:xfrm>
            <a:off x="4347037" y="2208354"/>
            <a:ext cx="3490677" cy="238739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239491" y="2850444"/>
            <a:ext cx="3705101" cy="77153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386940" y="3080217"/>
            <a:ext cx="5557652" cy="77153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702140" y="5340490"/>
            <a:ext cx="936171" cy="3827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DB0936B5-917D-4363-8F1F-5B109EC172CE}"/>
              </a:ext>
            </a:extLst>
          </p:cNvPr>
          <p:cNvSpPr>
            <a:spLocks noGrp="1"/>
          </p:cNvSpPr>
          <p:nvPr>
            <p:ph type="title"/>
          </p:nvPr>
        </p:nvSpPr>
        <p:spPr>
          <a:xfrm>
            <a:off x="0" y="7985"/>
            <a:ext cx="12192000" cy="883276"/>
          </a:xfrm>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Enter Connection Details</a:t>
            </a:r>
            <a:endParaRPr lang="en-GB" dirty="0"/>
          </a:p>
        </p:txBody>
      </p:sp>
      <p:sp>
        <p:nvSpPr>
          <p:cNvPr id="2" name="Footer Placeholder 1">
            <a:extLst>
              <a:ext uri="{FF2B5EF4-FFF2-40B4-BE49-F238E27FC236}">
                <a16:creationId xmlns:a16="http://schemas.microsoft.com/office/drawing/2014/main" id="{682B6461-352F-4B2A-977A-5AB096E5264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637796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85"/>
            <a:ext cx="12192000" cy="985244"/>
          </a:xfrm>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Set Advanced Properties</a:t>
            </a:r>
            <a:endParaRPr lang="en-GB" dirty="0"/>
          </a:p>
        </p:txBody>
      </p:sp>
      <p:sp>
        <p:nvSpPr>
          <p:cNvPr id="3" name="TextBox 2"/>
          <p:cNvSpPr txBox="1"/>
          <p:nvPr/>
        </p:nvSpPr>
        <p:spPr>
          <a:xfrm>
            <a:off x="0" y="1203735"/>
            <a:ext cx="6558455" cy="4524315"/>
          </a:xfrm>
          <a:prstGeom prst="rect">
            <a:avLst/>
          </a:prstGeom>
          <a:noFill/>
        </p:spPr>
        <p:txBody>
          <a:bodyPr wrap="square" rtlCol="0">
            <a:spAutoFit/>
          </a:bodyPr>
          <a:lstStyle/>
          <a:p>
            <a:r>
              <a:rPr lang="en-GB" sz="2400" dirty="0"/>
              <a:t>Make sure that </a:t>
            </a:r>
            <a:r>
              <a:rPr lang="en-GB" sz="2400" b="1" dirty="0"/>
              <a:t>Persist Security Info </a:t>
            </a:r>
            <a:r>
              <a:rPr lang="en-GB" sz="2400" dirty="0"/>
              <a:t>and </a:t>
            </a:r>
            <a:r>
              <a:rPr lang="en-GB" sz="2400" b="1" dirty="0"/>
              <a:t>Trust Server Certificate</a:t>
            </a:r>
            <a:r>
              <a:rPr lang="en-GB" sz="2400" dirty="0"/>
              <a:t> are set to true</a:t>
            </a:r>
          </a:p>
          <a:p>
            <a:endParaRPr lang="en-US" sz="2400" dirty="0"/>
          </a:p>
          <a:p>
            <a:r>
              <a:rPr lang="en-US" sz="2400" dirty="0"/>
              <a:t>Click OK, which will return you to the Destination Connection String dialog</a:t>
            </a:r>
          </a:p>
          <a:p>
            <a:endParaRPr lang="en-US" sz="2400" dirty="0"/>
          </a:p>
          <a:p>
            <a:r>
              <a:rPr lang="en-US" sz="2400" dirty="0"/>
              <a:t>Then click </a:t>
            </a:r>
            <a:r>
              <a:rPr lang="en-US" sz="2400" b="1" dirty="0"/>
              <a:t>Test Connection</a:t>
            </a:r>
          </a:p>
          <a:p>
            <a:endParaRPr lang="en-US" sz="2400" dirty="0"/>
          </a:p>
          <a:p>
            <a:r>
              <a:rPr lang="en-US" sz="2400" dirty="0"/>
              <a:t>If you get a dialog saying the connection succeeded, then click OK twice to return to the Publish Web dialog</a:t>
            </a:r>
          </a:p>
          <a:p>
            <a:pPr marL="342900" indent="-342900">
              <a:buFont typeface="Arial" panose="020B0604020202020204" pitchFamily="34" charset="0"/>
              <a:buChar char="•"/>
            </a:pPr>
            <a:endParaRPr lang="en-GB" sz="2400" dirty="0"/>
          </a:p>
        </p:txBody>
      </p:sp>
      <p:pic>
        <p:nvPicPr>
          <p:cNvPr id="4" name="Picture 3">
            <a:extLst>
              <a:ext uri="{FF2B5EF4-FFF2-40B4-BE49-F238E27FC236}">
                <a16:creationId xmlns:a16="http://schemas.microsoft.com/office/drawing/2014/main" id="{CA5F07D6-C241-4C69-B829-5804C64D9C62}"/>
              </a:ext>
            </a:extLst>
          </p:cNvPr>
          <p:cNvPicPr>
            <a:picLocks noChangeAspect="1"/>
          </p:cNvPicPr>
          <p:nvPr/>
        </p:nvPicPr>
        <p:blipFill>
          <a:blip r:embed="rId2"/>
          <a:stretch>
            <a:fillRect/>
          </a:stretch>
        </p:blipFill>
        <p:spPr>
          <a:xfrm>
            <a:off x="7258049" y="1504950"/>
            <a:ext cx="4200305" cy="4961764"/>
          </a:xfrm>
          <a:prstGeom prst="rect">
            <a:avLst/>
          </a:prstGeom>
        </p:spPr>
      </p:pic>
      <p:sp>
        <p:nvSpPr>
          <p:cNvPr id="5" name="Footer Placeholder 4">
            <a:extLst>
              <a:ext uri="{FF2B5EF4-FFF2-40B4-BE49-F238E27FC236}">
                <a16:creationId xmlns:a16="http://schemas.microsoft.com/office/drawing/2014/main" id="{0E54766C-4712-42F3-81AF-8A07D8AF1804}"/>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141376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B0936B5-917D-4363-8F1F-5B109EC172CE}"/>
              </a:ext>
            </a:extLst>
          </p:cNvPr>
          <p:cNvSpPr>
            <a:spLocks noGrp="1"/>
          </p:cNvSpPr>
          <p:nvPr>
            <p:ph type="title"/>
          </p:nvPr>
        </p:nvSpPr>
        <p:spPr>
          <a:xfrm>
            <a:off x="0" y="7985"/>
            <a:ext cx="12192000" cy="883276"/>
          </a:xfrm>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Test Connection Details</a:t>
            </a:r>
            <a:endParaRPr lang="en-GB" dirty="0"/>
          </a:p>
        </p:txBody>
      </p:sp>
      <p:sp>
        <p:nvSpPr>
          <p:cNvPr id="2" name="Arrow: Right 1">
            <a:extLst>
              <a:ext uri="{FF2B5EF4-FFF2-40B4-BE49-F238E27FC236}">
                <a16:creationId xmlns:a16="http://schemas.microsoft.com/office/drawing/2014/main" id="{7C475D58-70A3-488F-A3E9-9C91B2C95E4E}"/>
              </a:ext>
            </a:extLst>
          </p:cNvPr>
          <p:cNvSpPr/>
          <p:nvPr/>
        </p:nvSpPr>
        <p:spPr>
          <a:xfrm>
            <a:off x="2913887" y="5555979"/>
            <a:ext cx="2572512" cy="4876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649AD429-2B0A-4A11-BC3A-51EA385CD545}"/>
              </a:ext>
            </a:extLst>
          </p:cNvPr>
          <p:cNvPicPr>
            <a:picLocks noChangeAspect="1"/>
          </p:cNvPicPr>
          <p:nvPr/>
        </p:nvPicPr>
        <p:blipFill>
          <a:blip r:embed="rId2"/>
          <a:stretch>
            <a:fillRect/>
          </a:stretch>
        </p:blipFill>
        <p:spPr>
          <a:xfrm>
            <a:off x="6705603" y="706811"/>
            <a:ext cx="4757734" cy="5629841"/>
          </a:xfrm>
          <a:prstGeom prst="rect">
            <a:avLst/>
          </a:prstGeom>
        </p:spPr>
      </p:pic>
      <p:sp>
        <p:nvSpPr>
          <p:cNvPr id="3" name="Footer Placeholder 2">
            <a:extLst>
              <a:ext uri="{FF2B5EF4-FFF2-40B4-BE49-F238E27FC236}">
                <a16:creationId xmlns:a16="http://schemas.microsoft.com/office/drawing/2014/main" id="{589153B8-AD3D-448E-8B7C-2C85C0AF41D8}"/>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4064835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16" y="136525"/>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Sign-up process (cont.)</a:t>
            </a:r>
          </a:p>
        </p:txBody>
      </p:sp>
      <p:pic>
        <p:nvPicPr>
          <p:cNvPr id="4" name="Content Placeholder 3"/>
          <p:cNvPicPr>
            <a:picLocks noGrp="1" noChangeAspect="1"/>
          </p:cNvPicPr>
          <p:nvPr>
            <p:ph idx="1"/>
          </p:nvPr>
        </p:nvPicPr>
        <p:blipFill>
          <a:blip r:embed="rId2"/>
          <a:stretch>
            <a:fillRect/>
          </a:stretch>
        </p:blipFill>
        <p:spPr>
          <a:xfrm>
            <a:off x="838200" y="2084932"/>
            <a:ext cx="5096604" cy="3497002"/>
          </a:xfrm>
          <a:prstGeom prst="rect">
            <a:avLst/>
          </a:prstGeom>
        </p:spPr>
      </p:pic>
      <p:pic>
        <p:nvPicPr>
          <p:cNvPr id="5" name="Content Placeholder 3"/>
          <p:cNvPicPr>
            <a:picLocks noChangeAspect="1"/>
          </p:cNvPicPr>
          <p:nvPr/>
        </p:nvPicPr>
        <p:blipFill>
          <a:blip r:embed="rId3"/>
          <a:stretch>
            <a:fillRect/>
          </a:stretch>
        </p:blipFill>
        <p:spPr>
          <a:xfrm>
            <a:off x="6932105" y="1438629"/>
            <a:ext cx="4421695" cy="4351338"/>
          </a:xfrm>
          <a:prstGeom prst="rect">
            <a:avLst/>
          </a:prstGeom>
        </p:spPr>
      </p:pic>
      <p:sp>
        <p:nvSpPr>
          <p:cNvPr id="3" name="TextBox 2"/>
          <p:cNvSpPr txBox="1"/>
          <p:nvPr/>
        </p:nvSpPr>
        <p:spPr>
          <a:xfrm>
            <a:off x="838200" y="5998000"/>
            <a:ext cx="7593874" cy="461665"/>
          </a:xfrm>
          <a:prstGeom prst="rect">
            <a:avLst/>
          </a:prstGeom>
          <a:noFill/>
        </p:spPr>
        <p:txBody>
          <a:bodyPr wrap="none" rtlCol="0">
            <a:spAutoFit/>
          </a:bodyPr>
          <a:lstStyle/>
          <a:p>
            <a:pPr marL="285750" indent="-285750">
              <a:buFont typeface="Arial" panose="020B0604020202020204" pitchFamily="34" charset="0"/>
              <a:buChar char="•"/>
            </a:pPr>
            <a:r>
              <a:rPr lang="en-GB" sz="2400" dirty="0"/>
              <a:t>Go for SMS verification – you’ll have to do it later anyway</a:t>
            </a:r>
          </a:p>
        </p:txBody>
      </p:sp>
      <p:sp>
        <p:nvSpPr>
          <p:cNvPr id="6" name="Footer Placeholder 5">
            <a:extLst>
              <a:ext uri="{FF2B5EF4-FFF2-40B4-BE49-F238E27FC236}">
                <a16:creationId xmlns:a16="http://schemas.microsoft.com/office/drawing/2014/main" id="{56247F5D-7569-4B18-8180-0B669173CD9B}"/>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271800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86423C-8019-4B91-80E7-F20B79F2509B}"/>
              </a:ext>
            </a:extLst>
          </p:cNvPr>
          <p:cNvSpPr txBox="1"/>
          <p:nvPr/>
        </p:nvSpPr>
        <p:spPr>
          <a:xfrm>
            <a:off x="0" y="1203735"/>
            <a:ext cx="4603531" cy="2308324"/>
          </a:xfrm>
          <a:prstGeom prst="rect">
            <a:avLst/>
          </a:prstGeom>
          <a:noFill/>
        </p:spPr>
        <p:txBody>
          <a:bodyPr wrap="square" rtlCol="0">
            <a:spAutoFit/>
          </a:bodyPr>
          <a:lstStyle/>
          <a:p>
            <a:r>
              <a:rPr lang="en-GB" sz="2400" dirty="0"/>
              <a:t>The Database Connection string should now be set</a:t>
            </a:r>
          </a:p>
          <a:p>
            <a:endParaRPr lang="en-GB" sz="2400" dirty="0"/>
          </a:p>
          <a:p>
            <a:r>
              <a:rPr lang="en-GB" sz="2400" dirty="0"/>
              <a:t>Click</a:t>
            </a:r>
            <a:r>
              <a:rPr lang="en-GB" sz="2400" b="1" dirty="0"/>
              <a:t> Next</a:t>
            </a:r>
          </a:p>
          <a:p>
            <a:endParaRPr lang="en-US" sz="2400" dirty="0"/>
          </a:p>
          <a:p>
            <a:pPr marL="342900" indent="-342900">
              <a:buFont typeface="Arial" panose="020B0604020202020204" pitchFamily="34" charset="0"/>
              <a:buChar char="•"/>
            </a:pPr>
            <a:endParaRPr lang="en-GB" sz="2400" dirty="0"/>
          </a:p>
        </p:txBody>
      </p:sp>
      <p:sp>
        <p:nvSpPr>
          <p:cNvPr id="5" name="Title 1">
            <a:extLst>
              <a:ext uri="{FF2B5EF4-FFF2-40B4-BE49-F238E27FC236}">
                <a16:creationId xmlns:a16="http://schemas.microsoft.com/office/drawing/2014/main" id="{0CF238EF-0002-4B4C-A16D-4B8766E01DFE}"/>
              </a:ext>
            </a:extLst>
          </p:cNvPr>
          <p:cNvSpPr txBox="1">
            <a:spLocks/>
          </p:cNvSpPr>
          <p:nvPr/>
        </p:nvSpPr>
        <p:spPr>
          <a:xfrm>
            <a:off x="0" y="7985"/>
            <a:ext cx="12192000" cy="883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ahoma" panose="020B0604030504040204" pitchFamily="34" charset="0"/>
                <a:ea typeface="Tahoma" panose="020B0604030504040204" pitchFamily="34" charset="0"/>
                <a:cs typeface="Tahoma" panose="020B0604030504040204" pitchFamily="34" charset="0"/>
              </a:rPr>
              <a:t>Confirm Connection String Set</a:t>
            </a:r>
            <a:endParaRPr lang="en-GB" dirty="0"/>
          </a:p>
        </p:txBody>
      </p:sp>
      <p:pic>
        <p:nvPicPr>
          <p:cNvPr id="6" name="Picture 5">
            <a:extLst>
              <a:ext uri="{FF2B5EF4-FFF2-40B4-BE49-F238E27FC236}">
                <a16:creationId xmlns:a16="http://schemas.microsoft.com/office/drawing/2014/main" id="{7F82777B-49F8-499F-9F50-A2AFDC3896E3}"/>
              </a:ext>
            </a:extLst>
          </p:cNvPr>
          <p:cNvPicPr>
            <a:picLocks noChangeAspect="1"/>
          </p:cNvPicPr>
          <p:nvPr/>
        </p:nvPicPr>
        <p:blipFill>
          <a:blip r:embed="rId2"/>
          <a:stretch>
            <a:fillRect/>
          </a:stretch>
        </p:blipFill>
        <p:spPr>
          <a:xfrm>
            <a:off x="5904039" y="1366180"/>
            <a:ext cx="6052956" cy="4740475"/>
          </a:xfrm>
          <a:prstGeom prst="rect">
            <a:avLst/>
          </a:prstGeom>
        </p:spPr>
      </p:pic>
      <p:sp>
        <p:nvSpPr>
          <p:cNvPr id="8" name="TextBox 7">
            <a:extLst>
              <a:ext uri="{FF2B5EF4-FFF2-40B4-BE49-F238E27FC236}">
                <a16:creationId xmlns:a16="http://schemas.microsoft.com/office/drawing/2014/main" id="{A2E2C493-5F7D-4FBA-9A61-8A6B84A292BD}"/>
              </a:ext>
            </a:extLst>
          </p:cNvPr>
          <p:cNvSpPr txBox="1"/>
          <p:nvPr/>
        </p:nvSpPr>
        <p:spPr>
          <a:xfrm>
            <a:off x="71683" y="3428999"/>
            <a:ext cx="5561021" cy="2308324"/>
          </a:xfrm>
          <a:prstGeom prst="rect">
            <a:avLst/>
          </a:prstGeom>
          <a:solidFill>
            <a:srgbClr val="FFFF00"/>
          </a:solidFill>
        </p:spPr>
        <p:txBody>
          <a:bodyPr wrap="square" rtlCol="0">
            <a:spAutoFit/>
          </a:bodyPr>
          <a:lstStyle/>
          <a:p>
            <a:r>
              <a:rPr lang="en-US" sz="2400" dirty="0"/>
              <a:t>The database connection string tells your code how to connect to your database (it will be stored in the </a:t>
            </a:r>
            <a:r>
              <a:rPr lang="en-US" sz="2400" b="1" dirty="0" err="1"/>
              <a:t>web.config</a:t>
            </a:r>
            <a:r>
              <a:rPr lang="en-US" sz="2400" dirty="0"/>
              <a:t> file)</a:t>
            </a:r>
          </a:p>
          <a:p>
            <a:endParaRPr lang="en-US" sz="2400" dirty="0"/>
          </a:p>
          <a:p>
            <a:r>
              <a:rPr lang="en-US" sz="2400" dirty="0"/>
              <a:t>Check the box that says ‘Use this connection string at runtime’</a:t>
            </a:r>
            <a:endParaRPr lang="en-GB" sz="2400" dirty="0"/>
          </a:p>
        </p:txBody>
      </p:sp>
      <p:sp>
        <p:nvSpPr>
          <p:cNvPr id="2" name="Footer Placeholder 1">
            <a:extLst>
              <a:ext uri="{FF2B5EF4-FFF2-40B4-BE49-F238E27FC236}">
                <a16:creationId xmlns:a16="http://schemas.microsoft.com/office/drawing/2014/main" id="{8CCEF132-653C-4DC0-A924-22BD223A108D}"/>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561150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F238EF-0002-4B4C-A16D-4B8766E01DFE}"/>
              </a:ext>
            </a:extLst>
          </p:cNvPr>
          <p:cNvSpPr txBox="1">
            <a:spLocks/>
          </p:cNvSpPr>
          <p:nvPr/>
        </p:nvSpPr>
        <p:spPr>
          <a:xfrm>
            <a:off x="0" y="129905"/>
            <a:ext cx="12192000" cy="883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latin typeface="Tahoma" panose="020B0604030504040204" pitchFamily="34" charset="0"/>
                <a:ea typeface="Tahoma" panose="020B0604030504040204" pitchFamily="34" charset="0"/>
                <a:cs typeface="Tahoma" panose="020B0604030504040204" pitchFamily="34" charset="0"/>
              </a:rPr>
              <a:t>Web.config</a:t>
            </a:r>
            <a:endParaRPr lang="en-GB" dirty="0"/>
          </a:p>
        </p:txBody>
      </p:sp>
      <p:sp>
        <p:nvSpPr>
          <p:cNvPr id="8" name="TextBox 7">
            <a:extLst>
              <a:ext uri="{FF2B5EF4-FFF2-40B4-BE49-F238E27FC236}">
                <a16:creationId xmlns:a16="http://schemas.microsoft.com/office/drawing/2014/main" id="{A2E2C493-5F7D-4FBA-9A61-8A6B84A292BD}"/>
              </a:ext>
            </a:extLst>
          </p:cNvPr>
          <p:cNvSpPr txBox="1"/>
          <p:nvPr/>
        </p:nvSpPr>
        <p:spPr>
          <a:xfrm>
            <a:off x="0" y="4475124"/>
            <a:ext cx="12192000" cy="461665"/>
          </a:xfrm>
          <a:prstGeom prst="rect">
            <a:avLst/>
          </a:prstGeom>
          <a:solidFill>
            <a:srgbClr val="FFFF00"/>
          </a:solidFill>
        </p:spPr>
        <p:txBody>
          <a:bodyPr wrap="square" rtlCol="0">
            <a:spAutoFit/>
          </a:bodyPr>
          <a:lstStyle/>
          <a:p>
            <a:r>
              <a:rPr lang="en-US" sz="2400" dirty="0"/>
              <a:t>The </a:t>
            </a:r>
            <a:r>
              <a:rPr lang="en-US" sz="2400" dirty="0" err="1"/>
              <a:t>Web.config</a:t>
            </a:r>
            <a:r>
              <a:rPr lang="en-US" sz="2400" dirty="0"/>
              <a:t> file stores the connection information for the database connection</a:t>
            </a:r>
            <a:endParaRPr lang="en-GB" sz="2400" dirty="0"/>
          </a:p>
        </p:txBody>
      </p:sp>
      <p:pic>
        <p:nvPicPr>
          <p:cNvPr id="2" name="Picture 1">
            <a:extLst>
              <a:ext uri="{FF2B5EF4-FFF2-40B4-BE49-F238E27FC236}">
                <a16:creationId xmlns:a16="http://schemas.microsoft.com/office/drawing/2014/main" id="{FAB6E2BD-87B1-4F78-A435-1BF7C631FFA0}"/>
              </a:ext>
            </a:extLst>
          </p:cNvPr>
          <p:cNvPicPr>
            <a:picLocks noChangeAspect="1"/>
          </p:cNvPicPr>
          <p:nvPr/>
        </p:nvPicPr>
        <p:blipFill>
          <a:blip r:embed="rId2"/>
          <a:stretch>
            <a:fillRect/>
          </a:stretch>
        </p:blipFill>
        <p:spPr>
          <a:xfrm>
            <a:off x="0" y="1158240"/>
            <a:ext cx="7715250" cy="3171825"/>
          </a:xfrm>
          <a:prstGeom prst="rect">
            <a:avLst/>
          </a:prstGeom>
        </p:spPr>
      </p:pic>
      <p:sp>
        <p:nvSpPr>
          <p:cNvPr id="3" name="Footer Placeholder 2">
            <a:extLst>
              <a:ext uri="{FF2B5EF4-FFF2-40B4-BE49-F238E27FC236}">
                <a16:creationId xmlns:a16="http://schemas.microsoft.com/office/drawing/2014/main" id="{37412416-2B92-4DC1-8BE0-B5FF49F7E89E}"/>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939685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4310E-12E8-4E11-94AE-077911D8722D}"/>
              </a:ext>
            </a:extLst>
          </p:cNvPr>
          <p:cNvSpPr txBox="1"/>
          <p:nvPr/>
        </p:nvSpPr>
        <p:spPr>
          <a:xfrm>
            <a:off x="518160" y="1889760"/>
            <a:ext cx="11551920" cy="2554545"/>
          </a:xfrm>
          <a:prstGeom prst="rect">
            <a:avLst/>
          </a:prstGeom>
          <a:noFill/>
        </p:spPr>
        <p:txBody>
          <a:bodyPr wrap="square" rtlCol="0">
            <a:spAutoFit/>
          </a:bodyPr>
          <a:lstStyle/>
          <a:p>
            <a:pPr algn="ctr"/>
            <a:r>
              <a:rPr lang="en-GB" sz="8000" b="1" dirty="0">
                <a:solidFill>
                  <a:schemeClr val="bg1"/>
                </a:solidFill>
              </a:rPr>
              <a:t>Publish in Visual Studio</a:t>
            </a:r>
          </a:p>
          <a:p>
            <a:pPr algn="ctr"/>
            <a:r>
              <a:rPr lang="en-GB" sz="8000" b="1" dirty="0">
                <a:solidFill>
                  <a:schemeClr val="bg1"/>
                </a:solidFill>
              </a:rPr>
              <a:t>No Database</a:t>
            </a:r>
          </a:p>
        </p:txBody>
      </p:sp>
      <p:sp>
        <p:nvSpPr>
          <p:cNvPr id="3" name="Footer Placeholder 2">
            <a:extLst>
              <a:ext uri="{FF2B5EF4-FFF2-40B4-BE49-F238E27FC236}">
                <a16:creationId xmlns:a16="http://schemas.microsoft.com/office/drawing/2014/main" id="{4309504E-28AC-4DBD-A922-B96197B47B6B}"/>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364565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605EC0-D7DD-4336-BA4C-FB4CBA0F76EE}"/>
              </a:ext>
            </a:extLst>
          </p:cNvPr>
          <p:cNvPicPr>
            <a:picLocks noChangeAspect="1"/>
          </p:cNvPicPr>
          <p:nvPr/>
        </p:nvPicPr>
        <p:blipFill>
          <a:blip r:embed="rId2"/>
          <a:stretch>
            <a:fillRect/>
          </a:stretch>
        </p:blipFill>
        <p:spPr>
          <a:xfrm>
            <a:off x="443241" y="438314"/>
            <a:ext cx="9977766" cy="5667626"/>
          </a:xfrm>
          <a:prstGeom prst="rect">
            <a:avLst/>
          </a:prstGeom>
        </p:spPr>
      </p:pic>
      <p:sp>
        <p:nvSpPr>
          <p:cNvPr id="3" name="Footer Placeholder 2">
            <a:extLst>
              <a:ext uri="{FF2B5EF4-FFF2-40B4-BE49-F238E27FC236}">
                <a16:creationId xmlns:a16="http://schemas.microsoft.com/office/drawing/2014/main" id="{46E51727-1940-43F1-9B57-2872E1B36D87}"/>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587026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ahoma" panose="020B0604030504040204" pitchFamily="34" charset="0"/>
                <a:ea typeface="Tahoma" panose="020B0604030504040204" pitchFamily="34" charset="0"/>
                <a:cs typeface="Tahoma" panose="020B0604030504040204" pitchFamily="34" charset="0"/>
              </a:rPr>
              <a:t>WebForms</a:t>
            </a:r>
            <a:r>
              <a:rPr lang="en-US" b="1" dirty="0">
                <a:latin typeface="Tahoma" panose="020B0604030504040204" pitchFamily="34" charset="0"/>
                <a:ea typeface="Tahoma" panose="020B0604030504040204" pitchFamily="34" charset="0"/>
                <a:cs typeface="Tahoma" panose="020B0604030504040204" pitchFamily="34" charset="0"/>
              </a:rPr>
              <a:t> deployment (no DB)</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398791" y="2096085"/>
            <a:ext cx="329146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Open Visual Studio</a:t>
            </a:r>
          </a:p>
          <a:p>
            <a:pPr marL="285750" indent="-285750">
              <a:buFont typeface="Arial" panose="020B0604020202020204" pitchFamily="34" charset="0"/>
              <a:buChar char="•"/>
            </a:pPr>
            <a:r>
              <a:rPr lang="en-US" sz="2400" dirty="0"/>
              <a:t>Open your </a:t>
            </a:r>
            <a:r>
              <a:rPr lang="en-US" sz="2400" dirty="0" err="1"/>
              <a:t>WebForms</a:t>
            </a:r>
            <a:r>
              <a:rPr lang="en-US" sz="2400" dirty="0"/>
              <a:t> website</a:t>
            </a:r>
            <a:endParaRPr lang="en-GB" sz="24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7993" y="1709223"/>
            <a:ext cx="7823902" cy="47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BC4067D8-DA6E-405B-9887-EE2345ADE727}"/>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026942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ahoma" panose="020B0604030504040204" pitchFamily="34" charset="0"/>
                <a:ea typeface="Tahoma" panose="020B0604030504040204" pitchFamily="34" charset="0"/>
                <a:cs typeface="Tahoma" panose="020B0604030504040204" pitchFamily="34" charset="0"/>
              </a:rPr>
              <a:t>WebForms</a:t>
            </a:r>
            <a:r>
              <a:rPr lang="en-US" b="1" dirty="0">
                <a:latin typeface="Tahoma" panose="020B0604030504040204" pitchFamily="34" charset="0"/>
                <a:ea typeface="Tahoma" panose="020B0604030504040204" pitchFamily="34" charset="0"/>
                <a:cs typeface="Tahoma" panose="020B0604030504040204" pitchFamily="34" charset="0"/>
              </a:rPr>
              <a:t> deployment (no DB)</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293914" y="2096085"/>
            <a:ext cx="342899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From the Build menu, select Publish Web App</a:t>
            </a:r>
          </a:p>
          <a:p>
            <a:pPr marL="285750" indent="-285750">
              <a:buFont typeface="Arial" panose="020B0604020202020204" pitchFamily="34" charset="0"/>
              <a:buChar char="•"/>
            </a:pPr>
            <a:r>
              <a:rPr lang="en-US" sz="2400" dirty="0"/>
              <a:t>Select ‘Custom Profile’</a:t>
            </a:r>
          </a:p>
          <a:p>
            <a:pPr marL="285750" indent="-285750">
              <a:buFont typeface="Arial" panose="020B0604020202020204" pitchFamily="34" charset="0"/>
              <a:buChar char="•"/>
            </a:pPr>
            <a:r>
              <a:rPr lang="en-US" sz="2400" dirty="0"/>
              <a:t>Give the profile a name</a:t>
            </a:r>
            <a:endParaRPr lang="en-GB" sz="2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376" y="1828800"/>
            <a:ext cx="7995409"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6672776" y="3048000"/>
            <a:ext cx="1981200" cy="380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16307A34-9895-4546-A210-6FF9FD5E7D30}"/>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798874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794" y="4065181"/>
            <a:ext cx="6398171"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the information from SmarterASP.NET VS Web Deploy to fill in the publish profile in Visual Studio</a:t>
            </a:r>
            <a:endParaRPr lang="en-GB" sz="2400"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295" y="152399"/>
            <a:ext cx="6848475"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825" y="2938462"/>
            <a:ext cx="4921271" cy="391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a:off x="7934178" y="1800665"/>
            <a:ext cx="2560320" cy="268692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49108" y="2211301"/>
            <a:ext cx="3137094" cy="25295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753686" y="2532185"/>
            <a:ext cx="3432516" cy="256255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862499" y="4942344"/>
            <a:ext cx="3740063" cy="646331"/>
          </a:xfrm>
          <a:prstGeom prst="rect">
            <a:avLst/>
          </a:prstGeom>
          <a:noFill/>
        </p:spPr>
        <p:txBody>
          <a:bodyPr wrap="none" rtlCol="0">
            <a:spAutoFit/>
          </a:bodyPr>
          <a:lstStyle/>
          <a:p>
            <a:r>
              <a:rPr lang="en-US" dirty="0"/>
              <a:t>This will be the Web Deploy password</a:t>
            </a:r>
          </a:p>
          <a:p>
            <a:r>
              <a:rPr lang="en-US" dirty="0"/>
              <a:t>(the one you just changed)</a:t>
            </a:r>
            <a:endParaRPr lang="en-GB" dirty="0"/>
          </a:p>
        </p:txBody>
      </p:sp>
      <p:sp>
        <p:nvSpPr>
          <p:cNvPr id="20" name="TextBox 19"/>
          <p:cNvSpPr txBox="1"/>
          <p:nvPr/>
        </p:nvSpPr>
        <p:spPr>
          <a:xfrm>
            <a:off x="4732532" y="5588675"/>
            <a:ext cx="2291157" cy="923330"/>
          </a:xfrm>
          <a:prstGeom prst="rect">
            <a:avLst/>
          </a:prstGeom>
          <a:noFill/>
        </p:spPr>
        <p:txBody>
          <a:bodyPr wrap="square" rtlCol="0">
            <a:spAutoFit/>
          </a:bodyPr>
          <a:lstStyle/>
          <a:p>
            <a:r>
              <a:rPr lang="en-US" dirty="0"/>
              <a:t>This is the URL at which your web app will appear</a:t>
            </a:r>
            <a:endParaRPr lang="en-GB" dirty="0"/>
          </a:p>
        </p:txBody>
      </p:sp>
      <p:cxnSp>
        <p:nvCxnSpPr>
          <p:cNvPr id="21" name="Straight Arrow Connector 20"/>
          <p:cNvCxnSpPr/>
          <p:nvPr/>
        </p:nvCxnSpPr>
        <p:spPr>
          <a:xfrm>
            <a:off x="6316394" y="5340976"/>
            <a:ext cx="2110154"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850965" y="5697415"/>
            <a:ext cx="1575583" cy="984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0" y="5778197"/>
            <a:ext cx="4307491" cy="923330"/>
          </a:xfrm>
          <a:prstGeom prst="rect">
            <a:avLst/>
          </a:prstGeom>
          <a:noFill/>
        </p:spPr>
        <p:txBody>
          <a:bodyPr wrap="square" rtlCol="0">
            <a:spAutoFit/>
          </a:bodyPr>
          <a:lstStyle/>
          <a:p>
            <a:pPr marL="285750" indent="-285750">
              <a:buFont typeface="Arial" panose="020B0604020202020204" pitchFamily="34" charset="0"/>
              <a:buChar char="•"/>
            </a:pPr>
            <a:r>
              <a:rPr lang="en-US" dirty="0"/>
              <a:t>When you’ve finished, click </a:t>
            </a:r>
          </a:p>
          <a:p>
            <a:r>
              <a:rPr lang="en-US" dirty="0"/>
              <a:t>      Validate Connection</a:t>
            </a:r>
          </a:p>
          <a:p>
            <a:pPr marL="285750" indent="-285750">
              <a:buFont typeface="Arial" panose="020B0604020202020204" pitchFamily="34" charset="0"/>
              <a:buChar char="•"/>
            </a:pPr>
            <a:r>
              <a:rPr lang="en-US" dirty="0"/>
              <a:t>If you get a green tick, click Next</a:t>
            </a:r>
            <a:endParaRPr lang="en-GB" dirty="0"/>
          </a:p>
        </p:txBody>
      </p:sp>
      <p:sp>
        <p:nvSpPr>
          <p:cNvPr id="2" name="Footer Placeholder 1">
            <a:extLst>
              <a:ext uri="{FF2B5EF4-FFF2-40B4-BE49-F238E27FC236}">
                <a16:creationId xmlns:a16="http://schemas.microsoft.com/office/drawing/2014/main" id="{BB1B0C1C-AC8A-4594-A758-F13667531978}"/>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235856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ahoma" panose="020B0604030504040204" pitchFamily="34" charset="0"/>
                <a:ea typeface="Tahoma" panose="020B0604030504040204" pitchFamily="34" charset="0"/>
                <a:cs typeface="Tahoma" panose="020B0604030504040204" pitchFamily="34" charset="0"/>
              </a:rPr>
              <a:t>WebForms</a:t>
            </a:r>
            <a:r>
              <a:rPr lang="en-US" b="1" dirty="0">
                <a:latin typeface="Tahoma" panose="020B0604030504040204" pitchFamily="34" charset="0"/>
                <a:ea typeface="Tahoma" panose="020B0604030504040204" pitchFamily="34" charset="0"/>
                <a:cs typeface="Tahoma" panose="020B0604030504040204" pitchFamily="34" charset="0"/>
              </a:rPr>
              <a:t> deployment (no DB)</a:t>
            </a:r>
            <a:endParaRPr lang="en-GB" b="1"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28861" y="1726883"/>
            <a:ext cx="7250322" cy="435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1015" y="3058438"/>
            <a:ext cx="3904723" cy="461665"/>
          </a:xfrm>
          <a:prstGeom prst="rect">
            <a:avLst/>
          </a:prstGeom>
          <a:noFill/>
        </p:spPr>
        <p:txBody>
          <a:bodyPr wrap="none" rtlCol="0">
            <a:spAutoFit/>
          </a:bodyPr>
          <a:lstStyle/>
          <a:p>
            <a:r>
              <a:rPr lang="en-US" sz="2400" dirty="0"/>
              <a:t>Accept the security certificate</a:t>
            </a:r>
            <a:endParaRPr lang="en-GB" sz="2400" dirty="0"/>
          </a:p>
        </p:txBody>
      </p:sp>
      <p:cxnSp>
        <p:nvCxnSpPr>
          <p:cNvPr id="7" name="Straight Arrow Connector 6"/>
          <p:cNvCxnSpPr/>
          <p:nvPr/>
        </p:nvCxnSpPr>
        <p:spPr>
          <a:xfrm>
            <a:off x="4115738" y="3390314"/>
            <a:ext cx="2214724" cy="37982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D8E9276-7CFB-46DC-9E06-2840EEA203A8}"/>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31761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ahoma" panose="020B0604030504040204" pitchFamily="34" charset="0"/>
                <a:ea typeface="Tahoma" panose="020B0604030504040204" pitchFamily="34" charset="0"/>
                <a:cs typeface="Tahoma" panose="020B0604030504040204" pitchFamily="34" charset="0"/>
              </a:rPr>
              <a:t>WebForms</a:t>
            </a:r>
            <a:r>
              <a:rPr lang="en-US" b="1" dirty="0">
                <a:latin typeface="Tahoma" panose="020B0604030504040204" pitchFamily="34" charset="0"/>
                <a:ea typeface="Tahoma" panose="020B0604030504040204" pitchFamily="34" charset="0"/>
                <a:cs typeface="Tahoma" panose="020B0604030504040204" pitchFamily="34" charset="0"/>
              </a:rPr>
              <a:t> deployment (no DB)</a:t>
            </a:r>
            <a:endParaRPr lang="en-GB" b="1"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36665" y="1811387"/>
            <a:ext cx="5494035" cy="435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50166" y="2433711"/>
            <a:ext cx="3615397"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On the next dialog, it’s okay to check all the boxes</a:t>
            </a:r>
          </a:p>
          <a:p>
            <a:pPr marL="285750" indent="-285750">
              <a:buFont typeface="Arial" panose="020B0604020202020204" pitchFamily="34" charset="0"/>
              <a:buChar char="•"/>
            </a:pPr>
            <a:r>
              <a:rPr lang="en-US" sz="2400" dirty="0"/>
              <a:t>Then click Publish</a:t>
            </a:r>
            <a:endParaRPr lang="en-GB" sz="2400" dirty="0"/>
          </a:p>
        </p:txBody>
      </p:sp>
      <p:sp>
        <p:nvSpPr>
          <p:cNvPr id="3" name="Footer Placeholder 2">
            <a:extLst>
              <a:ext uri="{FF2B5EF4-FFF2-40B4-BE49-F238E27FC236}">
                <a16:creationId xmlns:a16="http://schemas.microsoft.com/office/drawing/2014/main" id="{42BFDCF4-3D8B-4DF7-9FEC-A5CB27944A6B}"/>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279206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ahoma" panose="020B0604030504040204" pitchFamily="34" charset="0"/>
                <a:ea typeface="Tahoma" panose="020B0604030504040204" pitchFamily="34" charset="0"/>
                <a:cs typeface="Tahoma" panose="020B0604030504040204" pitchFamily="34" charset="0"/>
              </a:rPr>
              <a:t>WebForms</a:t>
            </a:r>
            <a:r>
              <a:rPr lang="en-US" b="1" dirty="0">
                <a:latin typeface="Tahoma" panose="020B0604030504040204" pitchFamily="34" charset="0"/>
                <a:ea typeface="Tahoma" panose="020B0604030504040204" pitchFamily="34" charset="0"/>
                <a:cs typeface="Tahoma" panose="020B0604030504040204" pitchFamily="34" charset="0"/>
              </a:rPr>
              <a:t> deployment (no DB)</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450166" y="2433711"/>
            <a:ext cx="361539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You will see information in the Output window to show that Visual Studio is publishing the project</a:t>
            </a:r>
          </a:p>
          <a:p>
            <a:pPr marL="285750" indent="-285750">
              <a:buFont typeface="Arial" panose="020B0604020202020204" pitchFamily="34" charset="0"/>
              <a:buChar char="•"/>
            </a:pPr>
            <a:r>
              <a:rPr lang="en-US" sz="2400" dirty="0"/>
              <a:t>When the publishing process has finished, if it has been successful, your deployed web app will be opened in a browser</a:t>
            </a:r>
            <a:endParaRPr lang="en-GB" sz="2400" dirty="0"/>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84532" y="1715161"/>
            <a:ext cx="6136805"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1FABF51C-21D9-4937-AE89-3202E9B3010E}"/>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557871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33202" y="2322245"/>
            <a:ext cx="10515600" cy="1106755"/>
          </a:xfrm>
        </p:spPr>
        <p:txBody>
          <a:bodyPr>
            <a:normAutofit/>
          </a:bodyPr>
          <a:lstStyle/>
          <a:p>
            <a:pPr algn="ctr"/>
            <a:r>
              <a:rPr lang="en-GB" sz="6600" b="1" dirty="0">
                <a:latin typeface="Tahoma" panose="020B0604030504040204" pitchFamily="34" charset="0"/>
                <a:ea typeface="Tahoma" panose="020B0604030504040204" pitchFamily="34" charset="0"/>
                <a:cs typeface="Tahoma" panose="020B0604030504040204" pitchFamily="34" charset="0"/>
              </a:rPr>
              <a:t>Hosting Account</a:t>
            </a:r>
          </a:p>
        </p:txBody>
      </p:sp>
      <p:sp>
        <p:nvSpPr>
          <p:cNvPr id="2" name="Footer Placeholder 1">
            <a:extLst>
              <a:ext uri="{FF2B5EF4-FFF2-40B4-BE49-F238E27FC236}">
                <a16:creationId xmlns:a16="http://schemas.microsoft.com/office/drawing/2014/main" id="{953C0332-4533-4DEF-8EB6-799C654E1308}"/>
              </a:ext>
            </a:extLst>
          </p:cNvPr>
          <p:cNvSpPr>
            <a:spLocks noGrp="1"/>
          </p:cNvSpPr>
          <p:nvPr>
            <p:ph type="ftr" sz="quarter" idx="11"/>
          </p:nvPr>
        </p:nvSpPr>
        <p:spPr/>
        <p:txBody>
          <a:bodyPr/>
          <a:lstStyle/>
          <a:p>
            <a:r>
              <a:rPr lang="en-GB" sz="2000">
                <a:solidFill>
                  <a:schemeClr val="tx1"/>
                </a:solidFill>
              </a:rPr>
              <a:t>V1.0 August 2018 Grant Swart Technical</a:t>
            </a:r>
            <a:endParaRPr lang="en-GB" sz="2000" dirty="0">
              <a:solidFill>
                <a:schemeClr val="tx1"/>
              </a:solidFill>
            </a:endParaRPr>
          </a:p>
        </p:txBody>
      </p:sp>
    </p:spTree>
    <p:extLst>
      <p:ext uri="{BB962C8B-B14F-4D97-AF65-F5344CB8AC3E}">
        <p14:creationId xmlns:p14="http://schemas.microsoft.com/office/powerpoint/2010/main" val="776784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912408-3A54-4B79-98B0-4D25005A3CE8}"/>
              </a:ext>
            </a:extLst>
          </p:cNvPr>
          <p:cNvSpPr txBox="1"/>
          <p:nvPr/>
        </p:nvSpPr>
        <p:spPr>
          <a:xfrm>
            <a:off x="518160" y="1889760"/>
            <a:ext cx="11551920" cy="1323439"/>
          </a:xfrm>
          <a:prstGeom prst="rect">
            <a:avLst/>
          </a:prstGeom>
          <a:noFill/>
        </p:spPr>
        <p:txBody>
          <a:bodyPr wrap="square" rtlCol="0">
            <a:spAutoFit/>
          </a:bodyPr>
          <a:lstStyle/>
          <a:p>
            <a:pPr algn="ctr"/>
            <a:r>
              <a:rPr lang="en-GB" sz="8000" dirty="0">
                <a:solidFill>
                  <a:schemeClr val="bg1"/>
                </a:solidFill>
              </a:rPr>
              <a:t>Common Errors</a:t>
            </a:r>
          </a:p>
        </p:txBody>
      </p:sp>
      <p:sp>
        <p:nvSpPr>
          <p:cNvPr id="3" name="Footer Placeholder 2">
            <a:extLst>
              <a:ext uri="{FF2B5EF4-FFF2-40B4-BE49-F238E27FC236}">
                <a16:creationId xmlns:a16="http://schemas.microsoft.com/office/drawing/2014/main" id="{F761F1A6-4B82-463D-86F9-A066557117F6}"/>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469562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05C9385-D440-4591-9676-3101A33F8E1A}"/>
              </a:ext>
            </a:extLst>
          </p:cNvPr>
          <p:cNvGraphicFramePr>
            <a:graphicFrameLocks noGrp="1"/>
          </p:cNvGraphicFramePr>
          <p:nvPr>
            <p:extLst>
              <p:ext uri="{D42A27DB-BD31-4B8C-83A1-F6EECF244321}">
                <p14:modId xmlns:p14="http://schemas.microsoft.com/office/powerpoint/2010/main" val="1993671440"/>
              </p:ext>
            </p:extLst>
          </p:nvPr>
        </p:nvGraphicFramePr>
        <p:xfrm>
          <a:off x="0" y="1515535"/>
          <a:ext cx="9049077" cy="5200460"/>
        </p:xfrm>
        <a:graphic>
          <a:graphicData uri="http://schemas.openxmlformats.org/drawingml/2006/table">
            <a:tbl>
              <a:tblPr firstRow="1" firstCol="1" bandRow="1">
                <a:tableStyleId>{5C22544A-7EE6-4342-B048-85BDC9FD1C3A}</a:tableStyleId>
              </a:tblPr>
              <a:tblGrid>
                <a:gridCol w="9049077">
                  <a:extLst>
                    <a:ext uri="{9D8B030D-6E8A-4147-A177-3AD203B41FA5}">
                      <a16:colId xmlns:a16="http://schemas.microsoft.com/office/drawing/2014/main" val="2122913065"/>
                    </a:ext>
                  </a:extLst>
                </a:gridCol>
              </a:tblGrid>
              <a:tr h="182241">
                <a:tc>
                  <a:txBody>
                    <a:bodyPr/>
                    <a:lstStyle/>
                    <a:p>
                      <a:pPr>
                        <a:lnSpc>
                          <a:spcPct val="107000"/>
                        </a:lnSpc>
                        <a:spcAft>
                          <a:spcPts val="0"/>
                        </a:spcAft>
                      </a:pPr>
                      <a:endParaRPr lang="en-GB"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82" marR="57282" marT="0" marB="0">
                    <a:noFill/>
                  </a:tcPr>
                </a:tc>
                <a:extLst>
                  <a:ext uri="{0D108BD9-81ED-4DB2-BD59-A6C34878D82A}">
                    <a16:rowId xmlns:a16="http://schemas.microsoft.com/office/drawing/2014/main" val="1826046999"/>
                  </a:ext>
                </a:extLst>
              </a:tr>
              <a:tr h="4169097">
                <a:tc>
                  <a:txBody>
                    <a:bodyPr/>
                    <a:lstStyle/>
                    <a:p>
                      <a:pPr>
                        <a:spcAft>
                          <a:spcPts val="0"/>
                        </a:spcAft>
                      </a:pPr>
                      <a:r>
                        <a:rPr lang="en-GB" sz="1400" b="0" dirty="0">
                          <a:solidFill>
                            <a:schemeClr val="tx1"/>
                          </a:solidFill>
                          <a:effectLst/>
                        </a:rPr>
                        <a:t>This is probably a problem with your </a:t>
                      </a:r>
                      <a:r>
                        <a:rPr lang="en-GB" sz="1400" b="0" dirty="0" err="1">
                          <a:solidFill>
                            <a:schemeClr val="tx1"/>
                          </a:solidFill>
                          <a:effectLst/>
                        </a:rPr>
                        <a:t>userid</a:t>
                      </a:r>
                      <a:r>
                        <a:rPr lang="en-GB" sz="1400" b="0" dirty="0">
                          <a:solidFill>
                            <a:schemeClr val="tx1"/>
                          </a:solidFill>
                          <a:effectLst/>
                        </a:rPr>
                        <a:t> or password:</a:t>
                      </a:r>
                    </a:p>
                    <a:p>
                      <a:pPr>
                        <a:spcAft>
                          <a:spcPts val="0"/>
                        </a:spcAft>
                      </a:pPr>
                      <a:r>
                        <a:rPr lang="en-GB" sz="1400" b="0" dirty="0">
                          <a:solidFill>
                            <a:schemeClr val="tx1"/>
                          </a:solidFill>
                          <a:effectLst/>
                        </a:rPr>
                        <a:t> </a:t>
                      </a:r>
                    </a:p>
                    <a:p>
                      <a:pPr>
                        <a:lnSpc>
                          <a:spcPct val="107000"/>
                        </a:lnSpc>
                        <a:spcAft>
                          <a:spcPts val="0"/>
                        </a:spcAft>
                      </a:pPr>
                      <a:r>
                        <a:rPr lang="en-GB" sz="1400" b="0" u="sng" dirty="0">
                          <a:solidFill>
                            <a:schemeClr val="tx1"/>
                          </a:solidFill>
                          <a:effectLst/>
                          <a:hlinkClick r:id="rId2"/>
                        </a:rPr>
                        <a:t>https://en.wikipedia.org/wiki/List_of_HTTP_status_codes#4xx_Client_errors</a:t>
                      </a:r>
                      <a:r>
                        <a:rPr lang="en-GB" sz="1400" b="0" dirty="0">
                          <a:solidFill>
                            <a:schemeClr val="tx1"/>
                          </a:solidFill>
                          <a:effectLst/>
                        </a:rPr>
                        <a:t> </a:t>
                      </a:r>
                    </a:p>
                    <a:p>
                      <a:pPr>
                        <a:lnSpc>
                          <a:spcPct val="107000"/>
                        </a:lnSpc>
                        <a:spcAft>
                          <a:spcPts val="0"/>
                        </a:spcAft>
                      </a:pPr>
                      <a:r>
                        <a:rPr lang="en-GB" sz="1400" b="0" dirty="0">
                          <a:solidFill>
                            <a:schemeClr val="tx1"/>
                          </a:solidFill>
                          <a:effectLst/>
                        </a:rPr>
                        <a:t> </a:t>
                      </a:r>
                    </a:p>
                    <a:p>
                      <a:pPr>
                        <a:lnSpc>
                          <a:spcPct val="107000"/>
                        </a:lnSpc>
                        <a:spcAft>
                          <a:spcPts val="0"/>
                        </a:spcAft>
                      </a:pPr>
                      <a:r>
                        <a:rPr lang="en-GB" sz="1400" b="0" dirty="0">
                          <a:solidFill>
                            <a:schemeClr val="tx1"/>
                          </a:solidFill>
                          <a:effectLst/>
                        </a:rPr>
                        <a:t>Possible causes include:</a:t>
                      </a:r>
                    </a:p>
                    <a:p>
                      <a:pPr>
                        <a:lnSpc>
                          <a:spcPct val="107000"/>
                        </a:lnSpc>
                        <a:spcAft>
                          <a:spcPts val="0"/>
                        </a:spcAft>
                      </a:pPr>
                      <a:r>
                        <a:rPr lang="en-GB" sz="1400" b="0" dirty="0">
                          <a:solidFill>
                            <a:schemeClr val="tx1"/>
                          </a:solidFill>
                          <a:effectLst/>
                        </a:rPr>
                        <a:t> </a:t>
                      </a:r>
                    </a:p>
                    <a:p>
                      <a:pPr>
                        <a:lnSpc>
                          <a:spcPct val="107000"/>
                        </a:lnSpc>
                        <a:spcAft>
                          <a:spcPts val="0"/>
                        </a:spcAft>
                      </a:pPr>
                      <a:r>
                        <a:rPr lang="en-GB" sz="1400" b="0" dirty="0">
                          <a:solidFill>
                            <a:schemeClr val="tx1"/>
                          </a:solidFill>
                          <a:effectLst/>
                        </a:rPr>
                        <a:t>leading or trailing spaces in your </a:t>
                      </a:r>
                      <a:r>
                        <a:rPr lang="en-GB" sz="1400" b="0" dirty="0" err="1">
                          <a:solidFill>
                            <a:schemeClr val="tx1"/>
                          </a:solidFill>
                          <a:effectLst/>
                        </a:rPr>
                        <a:t>userid</a:t>
                      </a:r>
                      <a:r>
                        <a:rPr lang="en-GB" sz="1400" b="0" dirty="0">
                          <a:solidFill>
                            <a:schemeClr val="tx1"/>
                          </a:solidFill>
                          <a:effectLst/>
                        </a:rPr>
                        <a:t> - this can happen very easily if you are copying and pasting from the SmarterASP.NET site</a:t>
                      </a:r>
                    </a:p>
                    <a:p>
                      <a:pPr>
                        <a:lnSpc>
                          <a:spcPct val="107000"/>
                        </a:lnSpc>
                        <a:spcAft>
                          <a:spcPts val="0"/>
                        </a:spcAft>
                      </a:pPr>
                      <a:r>
                        <a:rPr lang="en-GB" sz="1400" b="0" dirty="0">
                          <a:solidFill>
                            <a:schemeClr val="tx1"/>
                          </a:solidFill>
                          <a:effectLst/>
                        </a:rPr>
                        <a:t> </a:t>
                      </a:r>
                    </a:p>
                    <a:p>
                      <a:pPr>
                        <a:lnSpc>
                          <a:spcPct val="107000"/>
                        </a:lnSpc>
                        <a:spcAft>
                          <a:spcPts val="0"/>
                        </a:spcAft>
                      </a:pPr>
                      <a:r>
                        <a:rPr lang="en-GB" sz="1400" b="0" dirty="0">
                          <a:solidFill>
                            <a:schemeClr val="tx1"/>
                          </a:solidFill>
                          <a:effectLst/>
                        </a:rPr>
                        <a:t>wrong password - you will end up with several different passwords on the SmarterASP.NET site.  The one you need here is the </a:t>
                      </a:r>
                      <a:r>
                        <a:rPr lang="en-GB" sz="1400" b="0" dirty="0" err="1">
                          <a:solidFill>
                            <a:schemeClr val="tx1"/>
                          </a:solidFill>
                          <a:effectLst/>
                        </a:rPr>
                        <a:t>WebDeploy</a:t>
                      </a:r>
                      <a:r>
                        <a:rPr lang="en-GB" sz="1400" b="0" dirty="0">
                          <a:solidFill>
                            <a:schemeClr val="tx1"/>
                          </a:solidFill>
                          <a:effectLst/>
                        </a:rPr>
                        <a:t> password - you will have changed it when setting up </a:t>
                      </a:r>
                      <a:r>
                        <a:rPr lang="en-GB" sz="1400" b="0" dirty="0" err="1">
                          <a:solidFill>
                            <a:schemeClr val="tx1"/>
                          </a:solidFill>
                          <a:effectLst/>
                        </a:rPr>
                        <a:t>WebDeploy</a:t>
                      </a:r>
                      <a:r>
                        <a:rPr lang="en-GB" sz="1400" b="0" dirty="0">
                          <a:solidFill>
                            <a:schemeClr val="tx1"/>
                          </a:solidFill>
                          <a:effectLst/>
                        </a:rPr>
                        <a:t> on your subdomain.  </a:t>
                      </a:r>
                    </a:p>
                    <a:p>
                      <a:pPr>
                        <a:lnSpc>
                          <a:spcPct val="107000"/>
                        </a:lnSpc>
                        <a:spcAft>
                          <a:spcPts val="0"/>
                        </a:spcAft>
                      </a:pPr>
                      <a:r>
                        <a:rPr lang="en-GB" sz="1400" b="0" dirty="0">
                          <a:solidFill>
                            <a:schemeClr val="tx1"/>
                          </a:solidFill>
                          <a:effectLst/>
                        </a:rPr>
                        <a:t> </a:t>
                      </a:r>
                    </a:p>
                    <a:p>
                      <a:pPr>
                        <a:lnSpc>
                          <a:spcPct val="107000"/>
                        </a:lnSpc>
                        <a:spcAft>
                          <a:spcPts val="0"/>
                        </a:spcAft>
                      </a:pPr>
                      <a:r>
                        <a:rPr lang="en-GB" sz="1400" b="0" dirty="0">
                          <a:solidFill>
                            <a:schemeClr val="tx1"/>
                          </a:solidFill>
                          <a:effectLst/>
                        </a:rPr>
                        <a:t>long password - I think SmarterASP.NET sometimes truncate passwords (though they deny it).  Passwords of about 10 characters seem to be safe.  I have had trouble with passwords of about 16 characters.</a:t>
                      </a:r>
                    </a:p>
                    <a:p>
                      <a:pPr>
                        <a:lnSpc>
                          <a:spcPct val="107000"/>
                        </a:lnSpc>
                        <a:spcAft>
                          <a:spcPts val="0"/>
                        </a:spcAft>
                      </a:pPr>
                      <a:r>
                        <a:rPr lang="en-GB" sz="1400" b="0" dirty="0">
                          <a:solidFill>
                            <a:schemeClr val="tx1"/>
                          </a:solidFill>
                          <a:effectLst/>
                        </a:rPr>
                        <a:t> </a:t>
                      </a:r>
                    </a:p>
                    <a:p>
                      <a:pPr>
                        <a:lnSpc>
                          <a:spcPct val="107000"/>
                        </a:lnSpc>
                        <a:spcAft>
                          <a:spcPts val="0"/>
                        </a:spcAft>
                      </a:pPr>
                      <a:r>
                        <a:rPr lang="en-GB" sz="1400" b="0" dirty="0">
                          <a:solidFill>
                            <a:schemeClr val="tx1"/>
                          </a:solidFill>
                          <a:effectLst/>
                        </a:rPr>
                        <a:t>If you have any doubts about your </a:t>
                      </a:r>
                      <a:r>
                        <a:rPr lang="en-GB" sz="1400" b="0" dirty="0" err="1">
                          <a:solidFill>
                            <a:schemeClr val="tx1"/>
                          </a:solidFill>
                          <a:effectLst/>
                        </a:rPr>
                        <a:t>WebDeploy</a:t>
                      </a:r>
                      <a:r>
                        <a:rPr lang="en-GB" sz="1400" b="0" dirty="0">
                          <a:solidFill>
                            <a:schemeClr val="tx1"/>
                          </a:solidFill>
                          <a:effectLst/>
                        </a:rPr>
                        <a:t> password, you can just change it and try deployment again.</a:t>
                      </a:r>
                    </a:p>
                    <a:p>
                      <a:pPr>
                        <a:lnSpc>
                          <a:spcPct val="107000"/>
                        </a:lnSpc>
                        <a:spcAft>
                          <a:spcPts val="0"/>
                        </a:spcAft>
                      </a:pPr>
                      <a:r>
                        <a:rPr lang="en-GB" sz="1400" b="0" dirty="0">
                          <a:solidFill>
                            <a:schemeClr val="tx1"/>
                          </a:solidFill>
                          <a:effectLst/>
                        </a:rPr>
                        <a:t> </a:t>
                      </a:r>
                    </a:p>
                    <a:p>
                      <a:pPr>
                        <a:lnSpc>
                          <a:spcPct val="107000"/>
                        </a:lnSpc>
                        <a:spcAft>
                          <a:spcPts val="0"/>
                        </a:spcAft>
                      </a:pPr>
                      <a:r>
                        <a:rPr lang="en-GB" sz="1400" b="0" dirty="0">
                          <a:solidFill>
                            <a:schemeClr val="tx1"/>
                          </a:solidFill>
                          <a:effectLst/>
                        </a:rPr>
                        <a:t>You could send me a screenshot of what you have typed into the Publish dialog and I'll see if I can spot anything amiss.</a:t>
                      </a:r>
                    </a:p>
                    <a:p>
                      <a:pPr>
                        <a:lnSpc>
                          <a:spcPct val="107000"/>
                        </a:lnSpc>
                        <a:spcAft>
                          <a:spcPts val="0"/>
                        </a:spcAft>
                      </a:pPr>
                      <a:r>
                        <a:rPr lang="en-GB" sz="1400" b="0" dirty="0">
                          <a:solidFill>
                            <a:schemeClr val="tx1"/>
                          </a:solidFill>
                          <a:effectLst/>
                        </a:rPr>
                        <a:t> </a:t>
                      </a:r>
                    </a:p>
                    <a:p>
                      <a:pPr>
                        <a:lnSpc>
                          <a:spcPct val="107000"/>
                        </a:lnSpc>
                        <a:spcAft>
                          <a:spcPts val="0"/>
                        </a:spcAft>
                      </a:pPr>
                      <a:r>
                        <a:rPr lang="en-GB" sz="1400" b="0" dirty="0">
                          <a:solidFill>
                            <a:schemeClr val="tx1"/>
                          </a:solidFill>
                          <a:effectLst/>
                        </a:rPr>
                        <a:t>I suggest that you come in tomorrow (this is a classroom week), so that we can sort it out.  If it isn't any of the above, then it might take a day or two to resolve, so it's best to starting tackling it asap.</a:t>
                      </a:r>
                    </a:p>
                    <a:p>
                      <a:pPr>
                        <a:lnSpc>
                          <a:spcPct val="107000"/>
                        </a:lnSpc>
                        <a:spcAft>
                          <a:spcPts val="0"/>
                        </a:spcAft>
                      </a:pPr>
                      <a:r>
                        <a:rPr lang="en-GB" sz="1400" b="0" dirty="0">
                          <a:solidFill>
                            <a:schemeClr val="tx1"/>
                          </a:solidFill>
                          <a:effectLst/>
                        </a:rPr>
                        <a:t> </a:t>
                      </a:r>
                    </a:p>
                  </a:txBody>
                  <a:tcPr marL="57282" marR="57282" marT="0" marB="0">
                    <a:noFill/>
                  </a:tcPr>
                </a:tc>
                <a:extLst>
                  <a:ext uri="{0D108BD9-81ED-4DB2-BD59-A6C34878D82A}">
                    <a16:rowId xmlns:a16="http://schemas.microsoft.com/office/drawing/2014/main" val="314697016"/>
                  </a:ext>
                </a:extLst>
              </a:tr>
            </a:tbl>
          </a:graphicData>
        </a:graphic>
      </p:graphicFrame>
      <p:pic>
        <p:nvPicPr>
          <p:cNvPr id="1025" name="Picture 1" descr="cid:96cfed88-3520-42c7-9c7a-eb362d7443ed">
            <a:extLst>
              <a:ext uri="{FF2B5EF4-FFF2-40B4-BE49-F238E27FC236}">
                <a16:creationId xmlns:a16="http://schemas.microsoft.com/office/drawing/2014/main" id="{2137A6EA-FA3F-4127-AB7F-79B791797CE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24538" y="984060"/>
            <a:ext cx="7629208" cy="1051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1F43E16-14D2-4FAA-96D4-AB5A7D4CF7CA}"/>
              </a:ext>
            </a:extLst>
          </p:cNvPr>
          <p:cNvSpPr txBox="1">
            <a:spLocks/>
          </p:cNvSpPr>
          <p:nvPr/>
        </p:nvSpPr>
        <p:spPr>
          <a:xfrm>
            <a:off x="0" y="14161"/>
            <a:ext cx="12192000" cy="964419"/>
          </a:xfrm>
          <a:prstGeom prst="rect">
            <a:avLst/>
          </a:prstGeom>
          <a:solidFill>
            <a:srgbClr val="7030A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Common issues</a:t>
            </a:r>
            <a:endParaRPr lang="en-GB" dirty="0">
              <a:solidFill>
                <a:schemeClr val="bg1"/>
              </a:solidFill>
            </a:endParaRPr>
          </a:p>
        </p:txBody>
      </p:sp>
      <p:sp>
        <p:nvSpPr>
          <p:cNvPr id="3" name="Footer Placeholder 2">
            <a:extLst>
              <a:ext uri="{FF2B5EF4-FFF2-40B4-BE49-F238E27FC236}">
                <a16:creationId xmlns:a16="http://schemas.microsoft.com/office/drawing/2014/main" id="{AA7159AA-472F-4ACC-AD86-68A7BEA809CE}"/>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41576318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3332" y="1439778"/>
            <a:ext cx="10751693" cy="4057508"/>
          </a:xfrm>
          <a:prstGeom prst="rect">
            <a:avLst/>
          </a:prstGeom>
        </p:spPr>
      </p:pic>
      <p:sp>
        <p:nvSpPr>
          <p:cNvPr id="2" name="Title 1"/>
          <p:cNvSpPr>
            <a:spLocks noGrp="1"/>
          </p:cNvSpPr>
          <p:nvPr>
            <p:ph type="title"/>
          </p:nvPr>
        </p:nvSpPr>
        <p:spPr>
          <a:xfrm>
            <a:off x="48390" y="25791"/>
            <a:ext cx="12143609" cy="1325563"/>
          </a:xfrm>
          <a:solidFill>
            <a:srgbClr val="7030A0"/>
          </a:solidFill>
        </p:spPr>
        <p:txBody>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Permissions error</a:t>
            </a:r>
            <a:endParaRPr lang="en-GB" dirty="0">
              <a:solidFill>
                <a:schemeClr val="bg1"/>
              </a:solidFill>
            </a:endParaRPr>
          </a:p>
        </p:txBody>
      </p:sp>
      <p:sp>
        <p:nvSpPr>
          <p:cNvPr id="3" name="TextBox 2"/>
          <p:cNvSpPr txBox="1"/>
          <p:nvPr/>
        </p:nvSpPr>
        <p:spPr>
          <a:xfrm>
            <a:off x="733644" y="5266120"/>
            <a:ext cx="10620155" cy="1200329"/>
          </a:xfrm>
          <a:prstGeom prst="rect">
            <a:avLst/>
          </a:prstGeom>
          <a:noFill/>
        </p:spPr>
        <p:txBody>
          <a:bodyPr wrap="square" rtlCol="0">
            <a:spAutoFit/>
          </a:bodyPr>
          <a:lstStyle/>
          <a:p>
            <a:pPr marL="342900" indent="-342900">
              <a:buFont typeface="Arial" panose="020B0604020202020204" pitchFamily="34" charset="0"/>
              <a:buChar char="•"/>
            </a:pPr>
            <a:r>
              <a:rPr lang="en-GB" sz="2400" dirty="0"/>
              <a:t>You may see this error page when you first deploy</a:t>
            </a:r>
          </a:p>
          <a:p>
            <a:pPr marL="342900" indent="-342900">
              <a:buFont typeface="Arial" panose="020B0604020202020204" pitchFamily="34" charset="0"/>
              <a:buChar char="•"/>
            </a:pPr>
            <a:r>
              <a:rPr lang="en-GB" sz="2400" dirty="0"/>
              <a:t>Follow the instructions in the next few slides to fix it</a:t>
            </a:r>
          </a:p>
          <a:p>
            <a:pPr marL="342900" indent="-342900">
              <a:buFont typeface="Arial" panose="020B0604020202020204" pitchFamily="34" charset="0"/>
              <a:buChar char="•"/>
            </a:pPr>
            <a:endParaRPr lang="en-GB" sz="2400" dirty="0"/>
          </a:p>
        </p:txBody>
      </p:sp>
      <p:sp>
        <p:nvSpPr>
          <p:cNvPr id="8" name="Oval 7"/>
          <p:cNvSpPr/>
          <p:nvPr/>
        </p:nvSpPr>
        <p:spPr>
          <a:xfrm>
            <a:off x="1157246" y="3176387"/>
            <a:ext cx="1817225" cy="3723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7BD3D172-CFBB-4F69-A166-3B2D0A13BD1E}"/>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908407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1454088"/>
            <a:ext cx="9182100"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10515600" cy="1325563"/>
          </a:xfrm>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Fixing the permissions error</a:t>
            </a:r>
            <a:endParaRPr lang="en-GB" dirty="0"/>
          </a:p>
        </p:txBody>
      </p:sp>
      <p:sp>
        <p:nvSpPr>
          <p:cNvPr id="3" name="TextBox 2"/>
          <p:cNvSpPr txBox="1"/>
          <p:nvPr/>
        </p:nvSpPr>
        <p:spPr>
          <a:xfrm>
            <a:off x="733644" y="4688704"/>
            <a:ext cx="10620155"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t>Follow the instructions in the error message by copying the &lt;</a:t>
            </a:r>
            <a:r>
              <a:rPr lang="en-GB" sz="2400" dirty="0" err="1"/>
              <a:t>customErrors</a:t>
            </a:r>
            <a:r>
              <a:rPr lang="en-GB" sz="2400" dirty="0"/>
              <a:t> mode =“Off”/&gt; tag into your </a:t>
            </a:r>
            <a:r>
              <a:rPr lang="en-GB" sz="2400" dirty="0" err="1"/>
              <a:t>Web.Config</a:t>
            </a:r>
            <a:r>
              <a:rPr lang="en-GB" sz="2400" dirty="0"/>
              <a:t> file (the one at the bottom of the Solution Explorer in Visual Studio) inside the &lt;</a:t>
            </a:r>
            <a:r>
              <a:rPr lang="en-GB" sz="2400" dirty="0" err="1"/>
              <a:t>system.web</a:t>
            </a:r>
            <a:r>
              <a:rPr lang="en-GB" sz="2400" dirty="0"/>
              <a:t>&gt; tags.</a:t>
            </a:r>
          </a:p>
          <a:p>
            <a:pPr marL="342900" indent="-342900">
              <a:buFont typeface="Arial" panose="020B0604020202020204" pitchFamily="34" charset="0"/>
              <a:buChar char="•"/>
            </a:pPr>
            <a:endParaRPr lang="en-GB" sz="2400" dirty="0"/>
          </a:p>
        </p:txBody>
      </p:sp>
      <p:sp>
        <p:nvSpPr>
          <p:cNvPr id="8" name="Oval 7"/>
          <p:cNvSpPr/>
          <p:nvPr/>
        </p:nvSpPr>
        <p:spPr>
          <a:xfrm>
            <a:off x="1915388" y="1998782"/>
            <a:ext cx="2711041" cy="2921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7793674" y="3533668"/>
            <a:ext cx="2711041" cy="2921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68A9AD31-C732-4D44-AD73-3D2219E9C8DC}"/>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244361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3645" y="1392160"/>
            <a:ext cx="6613035" cy="5291669"/>
          </a:xfrm>
          <a:prstGeom prst="rect">
            <a:avLst/>
          </a:prstGeom>
        </p:spPr>
      </p:pic>
      <p:sp>
        <p:nvSpPr>
          <p:cNvPr id="2" name="Title 1"/>
          <p:cNvSpPr>
            <a:spLocks noGrp="1"/>
          </p:cNvSpPr>
          <p:nvPr>
            <p:ph type="title"/>
          </p:nvPr>
        </p:nvSpPr>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Fixing the permissions error</a:t>
            </a:r>
            <a:endParaRPr lang="en-GB" dirty="0"/>
          </a:p>
        </p:txBody>
      </p:sp>
      <p:sp>
        <p:nvSpPr>
          <p:cNvPr id="3" name="TextBox 2"/>
          <p:cNvSpPr txBox="1"/>
          <p:nvPr/>
        </p:nvSpPr>
        <p:spPr>
          <a:xfrm>
            <a:off x="7613417" y="2130560"/>
            <a:ext cx="4349983" cy="3416320"/>
          </a:xfrm>
          <a:prstGeom prst="rect">
            <a:avLst/>
          </a:prstGeom>
          <a:noFill/>
        </p:spPr>
        <p:txBody>
          <a:bodyPr wrap="square" rtlCol="0">
            <a:spAutoFit/>
          </a:bodyPr>
          <a:lstStyle/>
          <a:p>
            <a:pPr marL="342900" indent="-342900">
              <a:buFont typeface="Arial" panose="020B0604020202020204" pitchFamily="34" charset="0"/>
              <a:buChar char="•"/>
            </a:pPr>
            <a:r>
              <a:rPr lang="en-GB" sz="2400" dirty="0"/>
              <a:t>Republish the project – just select Publish from the Build menu and click the Publish button in the wizard (you won’t need to enter any deployment information again) and you should see a more informative error screen</a:t>
            </a:r>
            <a:endParaRPr lang="en-US" sz="2400" dirty="0"/>
          </a:p>
          <a:p>
            <a:pPr marL="342900" indent="-342900">
              <a:buFont typeface="Arial" panose="020B0604020202020204" pitchFamily="34" charset="0"/>
              <a:buChar char="•"/>
            </a:pPr>
            <a:endParaRPr lang="en-GB" sz="2400" dirty="0"/>
          </a:p>
        </p:txBody>
      </p:sp>
      <p:sp>
        <p:nvSpPr>
          <p:cNvPr id="8" name="Oval 7"/>
          <p:cNvSpPr/>
          <p:nvPr/>
        </p:nvSpPr>
        <p:spPr>
          <a:xfrm>
            <a:off x="4985657" y="5400807"/>
            <a:ext cx="729343" cy="2921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4716243C-9B7B-4A5D-A5DE-BB919AED2241}"/>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391552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161"/>
            <a:ext cx="12192000" cy="1325563"/>
          </a:xfrm>
          <a:solidFill>
            <a:srgbClr val="7030A0"/>
          </a:solidFill>
        </p:spPr>
        <p:txBody>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Access denied</a:t>
            </a:r>
            <a:endParaRPr lang="en-GB" dirty="0">
              <a:solidFill>
                <a:schemeClr val="bg1"/>
              </a:solidFill>
            </a:endParaRPr>
          </a:p>
        </p:txBody>
      </p:sp>
      <p:sp>
        <p:nvSpPr>
          <p:cNvPr id="3" name="TextBox 2"/>
          <p:cNvSpPr txBox="1"/>
          <p:nvPr/>
        </p:nvSpPr>
        <p:spPr>
          <a:xfrm>
            <a:off x="733644" y="4394790"/>
            <a:ext cx="10620155"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Note that the error message ends in </a:t>
            </a:r>
            <a:r>
              <a:rPr lang="en-US" sz="2400" dirty="0">
                <a:highlight>
                  <a:srgbClr val="FFFF00"/>
                </a:highlight>
              </a:rPr>
              <a:t>.exe and mentions </a:t>
            </a:r>
            <a:r>
              <a:rPr lang="en-US" sz="2400" dirty="0" err="1">
                <a:highlight>
                  <a:srgbClr val="FFFF00"/>
                </a:highlight>
              </a:rPr>
              <a:t>roslyn</a:t>
            </a:r>
            <a:r>
              <a:rPr lang="en-US" sz="2400" dirty="0"/>
              <a:t>.  Roslyn is the name of the compiler and the message means that the compiler is unable to write executable files (which is essential for it to compile code successfully).</a:t>
            </a:r>
          </a:p>
          <a:p>
            <a:pPr marL="342900" indent="-342900">
              <a:buFont typeface="Arial" panose="020B0604020202020204" pitchFamily="34" charset="0"/>
              <a:buChar char="•"/>
            </a:pPr>
            <a:r>
              <a:rPr lang="en-US" sz="2400" dirty="0"/>
              <a:t>You now need to go into SmarterASP.NET and check that the permissions on the file path above are all set to Read/Write.</a:t>
            </a:r>
          </a:p>
        </p:txBody>
      </p:sp>
      <p:sp>
        <p:nvSpPr>
          <p:cNvPr id="8" name="Oval 7"/>
          <p:cNvSpPr/>
          <p:nvPr/>
        </p:nvSpPr>
        <p:spPr>
          <a:xfrm>
            <a:off x="1429404" y="2619268"/>
            <a:ext cx="1817225" cy="2921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2"/>
          <a:stretch>
            <a:fillRect/>
          </a:stretch>
        </p:blipFill>
        <p:spPr>
          <a:xfrm>
            <a:off x="138897" y="1518433"/>
            <a:ext cx="11934450" cy="2785960"/>
          </a:xfrm>
          <a:prstGeom prst="rect">
            <a:avLst/>
          </a:prstGeom>
        </p:spPr>
      </p:pic>
      <p:sp>
        <p:nvSpPr>
          <p:cNvPr id="7" name="Oval 6"/>
          <p:cNvSpPr/>
          <p:nvPr/>
        </p:nvSpPr>
        <p:spPr>
          <a:xfrm>
            <a:off x="2090057" y="3707838"/>
            <a:ext cx="7413172" cy="4178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DCE70CDC-7C08-4A00-B5DB-E5E9971DF42B}"/>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9064731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03D4BF-29CD-4A39-B104-CC53834FFECB}"/>
              </a:ext>
            </a:extLst>
          </p:cNvPr>
          <p:cNvPicPr>
            <a:picLocks noChangeAspect="1"/>
          </p:cNvPicPr>
          <p:nvPr/>
        </p:nvPicPr>
        <p:blipFill>
          <a:blip r:embed="rId2"/>
          <a:stretch>
            <a:fillRect/>
          </a:stretch>
        </p:blipFill>
        <p:spPr>
          <a:xfrm>
            <a:off x="460473" y="5079281"/>
            <a:ext cx="7577520" cy="1031866"/>
          </a:xfrm>
          <a:prstGeom prst="rect">
            <a:avLst/>
          </a:prstGeom>
        </p:spPr>
      </p:pic>
      <p:pic>
        <p:nvPicPr>
          <p:cNvPr id="6" name="Picture 5">
            <a:extLst>
              <a:ext uri="{FF2B5EF4-FFF2-40B4-BE49-F238E27FC236}">
                <a16:creationId xmlns:a16="http://schemas.microsoft.com/office/drawing/2014/main" id="{454C1BE3-9B57-4C50-8CEC-A752CFAC0758}"/>
              </a:ext>
            </a:extLst>
          </p:cNvPr>
          <p:cNvPicPr>
            <a:picLocks noChangeAspect="1"/>
          </p:cNvPicPr>
          <p:nvPr/>
        </p:nvPicPr>
        <p:blipFill>
          <a:blip r:embed="rId3"/>
          <a:stretch>
            <a:fillRect/>
          </a:stretch>
        </p:blipFill>
        <p:spPr>
          <a:xfrm>
            <a:off x="666662" y="1618068"/>
            <a:ext cx="7165142" cy="3002846"/>
          </a:xfrm>
          <a:prstGeom prst="rect">
            <a:avLst/>
          </a:prstGeom>
        </p:spPr>
      </p:pic>
      <p:sp>
        <p:nvSpPr>
          <p:cNvPr id="2" name="Title 1"/>
          <p:cNvSpPr>
            <a:spLocks noGrp="1"/>
          </p:cNvSpPr>
          <p:nvPr>
            <p:ph type="title"/>
          </p:nvPr>
        </p:nvSpPr>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Fixing the permissions error</a:t>
            </a:r>
            <a:endParaRPr lang="en-GB" dirty="0"/>
          </a:p>
        </p:txBody>
      </p:sp>
      <p:sp>
        <p:nvSpPr>
          <p:cNvPr id="3" name="TextBox 2"/>
          <p:cNvSpPr txBox="1"/>
          <p:nvPr/>
        </p:nvSpPr>
        <p:spPr>
          <a:xfrm>
            <a:off x="7660266" y="1556765"/>
            <a:ext cx="4154346"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Go back to your Smarter ASP.NET control panel and click on the Files icon</a:t>
            </a:r>
          </a:p>
          <a:p>
            <a:pPr marL="342900" indent="-342900">
              <a:buFont typeface="Arial" panose="020B0604020202020204" pitchFamily="34" charset="0"/>
              <a:buChar char="•"/>
            </a:pPr>
            <a:r>
              <a:rPr lang="en-US" sz="2400" dirty="0"/>
              <a:t>You will see a list of folders matching all your subdomains</a:t>
            </a:r>
          </a:p>
          <a:p>
            <a:pPr marL="342900" indent="-342900">
              <a:buFont typeface="Arial" panose="020B0604020202020204" pitchFamily="34" charset="0"/>
              <a:buChar char="•"/>
            </a:pPr>
            <a:r>
              <a:rPr lang="en-US" sz="2400" dirty="0"/>
              <a:t>Find the subdomain that you just deployed to and click the </a:t>
            </a:r>
            <a:r>
              <a:rPr lang="en-US" sz="2400" dirty="0">
                <a:highlight>
                  <a:srgbClr val="FFFF00"/>
                </a:highlight>
              </a:rPr>
              <a:t>File Permission button next to it</a:t>
            </a:r>
          </a:p>
        </p:txBody>
      </p:sp>
      <p:sp>
        <p:nvSpPr>
          <p:cNvPr id="8" name="Oval 7"/>
          <p:cNvSpPr/>
          <p:nvPr/>
        </p:nvSpPr>
        <p:spPr>
          <a:xfrm>
            <a:off x="3446456" y="1880345"/>
            <a:ext cx="803736" cy="7852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016095" y="5382915"/>
            <a:ext cx="1689327" cy="3292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DA3F9B4-3844-4160-9F8E-6295AC5BD096}"/>
              </a:ext>
            </a:extLst>
          </p:cNvPr>
          <p:cNvSpPr/>
          <p:nvPr/>
        </p:nvSpPr>
        <p:spPr>
          <a:xfrm>
            <a:off x="1794076" y="3877519"/>
            <a:ext cx="405114" cy="150471"/>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26D02B6-98BE-4734-ABC2-2A5628933F42}"/>
              </a:ext>
            </a:extLst>
          </p:cNvPr>
          <p:cNvSpPr/>
          <p:nvPr/>
        </p:nvSpPr>
        <p:spPr>
          <a:xfrm>
            <a:off x="1209555" y="5153764"/>
            <a:ext cx="989635" cy="236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A555C3D8-845F-47FD-AD0C-AC60667A1ED1}"/>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090417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2244C-D620-4A12-8BB3-8D4D4D3EB04B}"/>
              </a:ext>
            </a:extLst>
          </p:cNvPr>
          <p:cNvPicPr>
            <a:picLocks noChangeAspect="1"/>
          </p:cNvPicPr>
          <p:nvPr/>
        </p:nvPicPr>
        <p:blipFill>
          <a:blip r:embed="rId2"/>
          <a:stretch>
            <a:fillRect/>
          </a:stretch>
        </p:blipFill>
        <p:spPr>
          <a:xfrm>
            <a:off x="1030986" y="1331462"/>
            <a:ext cx="5829772" cy="3423333"/>
          </a:xfrm>
          <a:prstGeom prst="rect">
            <a:avLst/>
          </a:prstGeom>
        </p:spPr>
      </p:pic>
      <p:sp>
        <p:nvSpPr>
          <p:cNvPr id="2" name="Title 1"/>
          <p:cNvSpPr>
            <a:spLocks noGrp="1"/>
          </p:cNvSpPr>
          <p:nvPr>
            <p:ph type="title"/>
          </p:nvPr>
        </p:nvSpPr>
        <p:spPr>
          <a:xfrm>
            <a:off x="0" y="5899"/>
            <a:ext cx="10515600" cy="1325563"/>
          </a:xfrm>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Fixing the permissions error</a:t>
            </a:r>
            <a:endParaRPr lang="en-GB" dirty="0"/>
          </a:p>
        </p:txBody>
      </p:sp>
      <p:sp>
        <p:nvSpPr>
          <p:cNvPr id="3" name="TextBox 2"/>
          <p:cNvSpPr txBox="1"/>
          <p:nvPr/>
        </p:nvSpPr>
        <p:spPr>
          <a:xfrm>
            <a:off x="7021690" y="1263728"/>
            <a:ext cx="4956393"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t>You will see a dialogue with file permissions on it – if the permissions are Read-Only, then this is the source of the problem.  If you don’t see Read-Only here, you may have to go lower in the file tree to find it</a:t>
            </a:r>
          </a:p>
          <a:p>
            <a:pPr marL="342900" indent="-342900">
              <a:buFont typeface="Arial" panose="020B0604020202020204" pitchFamily="34" charset="0"/>
              <a:buChar char="•"/>
            </a:pPr>
            <a:r>
              <a:rPr lang="en-US" sz="2400" dirty="0"/>
              <a:t>On the line that says ASP.NET, change the permissions to </a:t>
            </a:r>
            <a:r>
              <a:rPr lang="en-US" sz="2400" dirty="0">
                <a:solidFill>
                  <a:srgbClr val="FF0000"/>
                </a:solidFill>
              </a:rPr>
              <a:t>Read-Write</a:t>
            </a:r>
            <a:r>
              <a:rPr lang="en-US" sz="2400" dirty="0"/>
              <a:t>, click the update button and wait until the update has finished</a:t>
            </a:r>
          </a:p>
          <a:p>
            <a:pPr marL="342900" indent="-342900">
              <a:buFont typeface="Arial" panose="020B0604020202020204" pitchFamily="34" charset="0"/>
              <a:buChar char="•"/>
            </a:pPr>
            <a:r>
              <a:rPr lang="en-US" sz="2400" dirty="0"/>
              <a:t>Then return to your web application, press F5 to refresh, and the application should display correctly</a:t>
            </a:r>
          </a:p>
        </p:txBody>
      </p:sp>
      <p:sp>
        <p:nvSpPr>
          <p:cNvPr id="7" name="Oval 6"/>
          <p:cNvSpPr/>
          <p:nvPr/>
        </p:nvSpPr>
        <p:spPr>
          <a:xfrm>
            <a:off x="4328932" y="2492394"/>
            <a:ext cx="1284790" cy="1646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DA3F9B4-3844-4160-9F8E-6295AC5BD096}"/>
              </a:ext>
            </a:extLst>
          </p:cNvPr>
          <p:cNvSpPr/>
          <p:nvPr/>
        </p:nvSpPr>
        <p:spPr>
          <a:xfrm flipV="1">
            <a:off x="1557467" y="2657025"/>
            <a:ext cx="641723" cy="1417264"/>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26D02B6-98BE-4734-ABC2-2A5628933F42}"/>
              </a:ext>
            </a:extLst>
          </p:cNvPr>
          <p:cNvSpPr/>
          <p:nvPr/>
        </p:nvSpPr>
        <p:spPr>
          <a:xfrm>
            <a:off x="1209555" y="5153764"/>
            <a:ext cx="989635" cy="236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3233496F-E951-4F4D-A8DC-22981AFF8825}"/>
              </a:ext>
            </a:extLst>
          </p:cNvPr>
          <p:cNvPicPr>
            <a:picLocks noChangeAspect="1"/>
          </p:cNvPicPr>
          <p:nvPr/>
        </p:nvPicPr>
        <p:blipFill>
          <a:blip r:embed="rId3"/>
          <a:stretch>
            <a:fillRect/>
          </a:stretch>
        </p:blipFill>
        <p:spPr>
          <a:xfrm>
            <a:off x="1030986" y="4949947"/>
            <a:ext cx="5590346" cy="1823546"/>
          </a:xfrm>
          <a:prstGeom prst="rect">
            <a:avLst/>
          </a:prstGeom>
        </p:spPr>
      </p:pic>
      <p:sp>
        <p:nvSpPr>
          <p:cNvPr id="6" name="Footer Placeholder 5">
            <a:extLst>
              <a:ext uri="{FF2B5EF4-FFF2-40B4-BE49-F238E27FC236}">
                <a16:creationId xmlns:a16="http://schemas.microsoft.com/office/drawing/2014/main" id="{2A69E421-350A-42A3-B942-0155169EB869}"/>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4672262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42C48-8940-40BD-B75B-83368A0186D4}"/>
              </a:ext>
            </a:extLst>
          </p:cNvPr>
          <p:cNvPicPr>
            <a:picLocks noChangeAspect="1"/>
          </p:cNvPicPr>
          <p:nvPr/>
        </p:nvPicPr>
        <p:blipFill>
          <a:blip r:embed="rId2"/>
          <a:stretch>
            <a:fillRect/>
          </a:stretch>
        </p:blipFill>
        <p:spPr>
          <a:xfrm>
            <a:off x="612457" y="1828800"/>
            <a:ext cx="10705381" cy="5029200"/>
          </a:xfrm>
          <a:prstGeom prst="rect">
            <a:avLst/>
          </a:prstGeom>
        </p:spPr>
      </p:pic>
      <p:sp>
        <p:nvSpPr>
          <p:cNvPr id="3" name="Title 1">
            <a:extLst>
              <a:ext uri="{FF2B5EF4-FFF2-40B4-BE49-F238E27FC236}">
                <a16:creationId xmlns:a16="http://schemas.microsoft.com/office/drawing/2014/main" id="{EADFCE34-2AD1-4E28-B2B1-C5787B031985}"/>
              </a:ext>
            </a:extLst>
          </p:cNvPr>
          <p:cNvSpPr>
            <a:spLocks noGrp="1"/>
          </p:cNvSpPr>
          <p:nvPr>
            <p:ph type="title"/>
          </p:nvPr>
        </p:nvSpPr>
        <p:spPr>
          <a:xfrm>
            <a:off x="0" y="14161"/>
            <a:ext cx="12192000" cy="1325563"/>
          </a:xfrm>
          <a:solidFill>
            <a:srgbClr val="7030A0"/>
          </a:solidFill>
        </p:spPr>
        <p:txBody>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SQL Server connection</a:t>
            </a:r>
            <a:endParaRPr lang="en-GB" dirty="0">
              <a:solidFill>
                <a:schemeClr val="bg1"/>
              </a:solidFill>
            </a:endParaRPr>
          </a:p>
        </p:txBody>
      </p:sp>
      <p:sp>
        <p:nvSpPr>
          <p:cNvPr id="2" name="Footer Placeholder 1">
            <a:extLst>
              <a:ext uri="{FF2B5EF4-FFF2-40B4-BE49-F238E27FC236}">
                <a16:creationId xmlns:a16="http://schemas.microsoft.com/office/drawing/2014/main" id="{13A54B49-C1CA-4793-8A28-AA7D89C33B5F}"/>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286085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7BDB27-6936-4EC2-AEBE-21716759260B}"/>
              </a:ext>
            </a:extLst>
          </p:cNvPr>
          <p:cNvSpPr txBox="1"/>
          <p:nvPr/>
        </p:nvSpPr>
        <p:spPr>
          <a:xfrm>
            <a:off x="0" y="0"/>
            <a:ext cx="12192000" cy="461665"/>
          </a:xfrm>
          <a:prstGeom prst="rect">
            <a:avLst/>
          </a:prstGeom>
          <a:solidFill>
            <a:srgbClr val="FFFF00"/>
          </a:solidFill>
        </p:spPr>
        <p:txBody>
          <a:bodyPr wrap="square" rtlCol="0">
            <a:spAutoFit/>
          </a:bodyPr>
          <a:lstStyle/>
          <a:p>
            <a:r>
              <a:rPr lang="en-GB" sz="2400" dirty="0"/>
              <a:t>Make sure the correct Database Entity Context is selected</a:t>
            </a:r>
          </a:p>
        </p:txBody>
      </p:sp>
      <p:pic>
        <p:nvPicPr>
          <p:cNvPr id="3" name="Picture 2">
            <a:extLst>
              <a:ext uri="{FF2B5EF4-FFF2-40B4-BE49-F238E27FC236}">
                <a16:creationId xmlns:a16="http://schemas.microsoft.com/office/drawing/2014/main" id="{74F3FAE4-AD2C-4D66-9557-993AEBAAA9A6}"/>
              </a:ext>
            </a:extLst>
          </p:cNvPr>
          <p:cNvPicPr>
            <a:picLocks noChangeAspect="1"/>
          </p:cNvPicPr>
          <p:nvPr/>
        </p:nvPicPr>
        <p:blipFill>
          <a:blip r:embed="rId2"/>
          <a:stretch>
            <a:fillRect/>
          </a:stretch>
        </p:blipFill>
        <p:spPr>
          <a:xfrm>
            <a:off x="5831406" y="1423394"/>
            <a:ext cx="5109777" cy="4011211"/>
          </a:xfrm>
          <a:prstGeom prst="rect">
            <a:avLst/>
          </a:prstGeom>
        </p:spPr>
      </p:pic>
      <p:sp>
        <p:nvSpPr>
          <p:cNvPr id="4" name="Arrow: Right 3">
            <a:extLst>
              <a:ext uri="{FF2B5EF4-FFF2-40B4-BE49-F238E27FC236}">
                <a16:creationId xmlns:a16="http://schemas.microsoft.com/office/drawing/2014/main" id="{B9AF3F0A-779B-4EED-B7B9-317623899032}"/>
              </a:ext>
            </a:extLst>
          </p:cNvPr>
          <p:cNvSpPr/>
          <p:nvPr/>
        </p:nvSpPr>
        <p:spPr>
          <a:xfrm>
            <a:off x="3515710" y="4461641"/>
            <a:ext cx="3563007" cy="50449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519CFC61-4E76-4DDD-AA75-57CB7A048575}"/>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440210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Setting up your hosting account</a:t>
            </a:r>
          </a:p>
        </p:txBody>
      </p:sp>
      <p:pic>
        <p:nvPicPr>
          <p:cNvPr id="4" name="Content Placeholder 3"/>
          <p:cNvPicPr>
            <a:picLocks noGrp="1" noChangeAspect="1"/>
          </p:cNvPicPr>
          <p:nvPr>
            <p:ph idx="1"/>
          </p:nvPr>
        </p:nvPicPr>
        <p:blipFill>
          <a:blip r:embed="rId2"/>
          <a:stretch>
            <a:fillRect/>
          </a:stretch>
        </p:blipFill>
        <p:spPr>
          <a:xfrm>
            <a:off x="524302" y="1811978"/>
            <a:ext cx="3127441" cy="2145874"/>
          </a:xfrm>
          <a:prstGeom prst="rect">
            <a:avLst/>
          </a:prstGeom>
        </p:spPr>
      </p:pic>
      <p:pic>
        <p:nvPicPr>
          <p:cNvPr id="5" name="Content Placeholder 4"/>
          <p:cNvPicPr>
            <a:picLocks noChangeAspect="1"/>
          </p:cNvPicPr>
          <p:nvPr/>
        </p:nvPicPr>
        <p:blipFill>
          <a:blip r:embed="rId3"/>
          <a:stretch>
            <a:fillRect/>
          </a:stretch>
        </p:blipFill>
        <p:spPr>
          <a:xfrm>
            <a:off x="4293178" y="2331936"/>
            <a:ext cx="4758465" cy="3264990"/>
          </a:xfrm>
          <a:prstGeom prst="rect">
            <a:avLst/>
          </a:prstGeom>
        </p:spPr>
      </p:pic>
      <p:sp>
        <p:nvSpPr>
          <p:cNvPr id="7" name="TextBox 6"/>
          <p:cNvSpPr txBox="1"/>
          <p:nvPr/>
        </p:nvSpPr>
        <p:spPr>
          <a:xfrm>
            <a:off x="3786885" y="5915558"/>
            <a:ext cx="6335909" cy="646331"/>
          </a:xfrm>
          <a:prstGeom prst="rect">
            <a:avLst/>
          </a:prstGeom>
          <a:noFill/>
        </p:spPr>
        <p:txBody>
          <a:bodyPr wrap="square" rtlCol="0">
            <a:spAutoFit/>
          </a:bodyPr>
          <a:lstStyle/>
          <a:p>
            <a:r>
              <a:rPr lang="en-US" dirty="0"/>
              <a:t>Their website has changed a bit, so this screen probably looks different, but it should still work the in the same way.</a:t>
            </a:r>
            <a:endParaRPr lang="en-GB" dirty="0"/>
          </a:p>
        </p:txBody>
      </p:sp>
      <p:sp>
        <p:nvSpPr>
          <p:cNvPr id="3" name="Footer Placeholder 2">
            <a:extLst>
              <a:ext uri="{FF2B5EF4-FFF2-40B4-BE49-F238E27FC236}">
                <a16:creationId xmlns:a16="http://schemas.microsoft.com/office/drawing/2014/main" id="{B65D429B-2E74-4705-B476-DBECE4E5E278}"/>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1722484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Question">
            <a:extLst>
              <a:ext uri="{FF2B5EF4-FFF2-40B4-BE49-F238E27FC236}">
                <a16:creationId xmlns:a16="http://schemas.microsoft.com/office/drawing/2014/main" id="{1990EC5D-8DB0-4104-A1D3-4A62CB37B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BAB42BE8-F9E3-4343-8D24-A109CF8801D9}"/>
              </a:ext>
            </a:extLst>
          </p:cNvPr>
          <p:cNvSpPr>
            <a:spLocks noChangeArrowheads="1"/>
          </p:cNvSpPr>
          <p:nvPr/>
        </p:nvSpPr>
        <p:spPr bwMode="auto">
          <a:xfrm>
            <a:off x="593766" y="538701"/>
            <a:ext cx="8581036" cy="34470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767676"/>
                </a:solidFill>
                <a:effectLst/>
                <a:latin typeface="inherit"/>
                <a:cs typeface="Segoe UI" panose="020B0502040204020203" pitchFamily="34" charset="0"/>
                <a:hlinkClick r:id="rId3" tooltip="Vote as helpful"/>
              </a:rPr>
              <a:t> </a:t>
            </a:r>
            <a:r>
              <a:rPr kumimoji="0" lang="en-US" altLang="en-US" sz="1600" b="0" i="0" u="none" strike="noStrike" cap="none" normalizeH="0" baseline="0" dirty="0" bmk="">
                <a:ln>
                  <a:noFill/>
                </a:ln>
                <a:solidFill>
                  <a:srgbClr val="767676"/>
                </a:solidFill>
                <a:effectLst/>
                <a:latin typeface="inherit"/>
                <a:cs typeface="Segoe UI" panose="020B0502040204020203" pitchFamily="34" charset="0"/>
                <a:hlinkClick r:id="rId3" tooltip="Vote as helpful"/>
              </a:rPr>
              <a:t> </a:t>
            </a:r>
            <a:endParaRPr kumimoji="0" lang="en-US" altLang="en-US" sz="1600" b="0" i="0" u="none" strike="noStrike" cap="none" normalizeH="0" baseline="0" dirty="0" bmk="">
              <a:ln>
                <a:noFill/>
              </a:ln>
              <a:solidFill>
                <a:srgbClr val="767676"/>
              </a:solidFill>
              <a:effectLst/>
              <a:latin typeface="inheri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1. Make sure SQL Server Service is running</a:t>
            </a:r>
            <a:br>
              <a:rPr kumimoji="0" lang="en-US" altLang="en-US" sz="1600" b="0" i="0" u="none" strike="noStrike" cap="none" normalizeH="0" baseline="0" dirty="0">
                <a:ln>
                  <a:noFill/>
                </a:ln>
                <a:solidFill>
                  <a:srgbClr val="333333"/>
                </a:solidFill>
                <a:effectLst/>
                <a:latin typeface="inherit"/>
                <a:cs typeface="Segoe UI" panose="020B0502040204020203" pitchFamily="34" charset="0"/>
              </a:rPr>
            </a:b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2. If a named instance, make sure SQL Server browser service is running</a:t>
            </a:r>
            <a:br>
              <a:rPr kumimoji="0" lang="en-US" altLang="en-US" sz="1600" b="0" i="0" u="none" strike="noStrike" cap="none" normalizeH="0" baseline="0" dirty="0">
                <a:ln>
                  <a:noFill/>
                </a:ln>
                <a:solidFill>
                  <a:srgbClr val="333333"/>
                </a:solidFill>
                <a:effectLst/>
                <a:latin typeface="inherit"/>
                <a:cs typeface="Segoe UI" panose="020B0502040204020203" pitchFamily="34" charset="0"/>
              </a:rPr>
            </a:b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3. Make sure SQL Server is configured to allow remote connections</a:t>
            </a:r>
            <a:br>
              <a:rPr kumimoji="0" lang="en-US" altLang="en-US" sz="1600" b="0" i="0" u="none" strike="noStrike" cap="none" normalizeH="0" baseline="0" dirty="0">
                <a:ln>
                  <a:noFill/>
                </a:ln>
                <a:solidFill>
                  <a:srgbClr val="333333"/>
                </a:solidFill>
                <a:effectLst/>
                <a:latin typeface="inherit"/>
                <a:cs typeface="Segoe UI" panose="020B0502040204020203" pitchFamily="34" charset="0"/>
              </a:rPr>
            </a:b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4. Examine the SQL Server error log for messages confirming that SQL is listening on the expected network interfaces and ports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333333"/>
                </a:solidFill>
                <a:effectLst/>
                <a:latin typeface="inherit"/>
                <a:cs typeface="Segoe UI" panose="020B0502040204020203" pitchFamily="34" charset="0"/>
              </a:rPr>
            </a:b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5. </a:t>
            </a:r>
            <a:r>
              <a:rPr kumimoji="0" lang="en-US" altLang="en-US" sz="1600" b="1" i="0" u="none" strike="noStrike" cap="none" normalizeH="0" baseline="0" dirty="0">
                <a:ln>
                  <a:noFill/>
                </a:ln>
                <a:solidFill>
                  <a:srgbClr val="333333"/>
                </a:solidFill>
                <a:effectLst/>
                <a:latin typeface="inherit"/>
                <a:cs typeface="Segoe UI" panose="020B0502040204020203" pitchFamily="34" charset="0"/>
              </a:rPr>
              <a:t>Test server connectivity with PING from the client machine</a:t>
            </a:r>
            <a:br>
              <a:rPr kumimoji="0" lang="en-US" altLang="en-US" sz="1600" b="0" i="0" u="none" strike="noStrike" cap="none" normalizeH="0" baseline="0" dirty="0">
                <a:ln>
                  <a:noFill/>
                </a:ln>
                <a:solidFill>
                  <a:srgbClr val="333333"/>
                </a:solidFill>
                <a:effectLst/>
                <a:latin typeface="inherit"/>
                <a:cs typeface="Segoe UI" panose="020B0502040204020203" pitchFamily="34" charset="0"/>
              </a:rPr>
            </a:b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6. Test port connectivity using TELNET or PowerShell to the server and port (from step 4) from the client machine.  For example</a:t>
            </a:r>
            <a:br>
              <a:rPr kumimoji="0" lang="en-US" altLang="en-US" sz="1600" b="0" i="0" u="none" strike="noStrike" cap="none" normalizeH="0" baseline="0" dirty="0">
                <a:ln>
                  <a:noFill/>
                </a:ln>
                <a:solidFill>
                  <a:srgbClr val="333333"/>
                </a:solidFill>
                <a:effectLst/>
                <a:latin typeface="inherit"/>
                <a:cs typeface="Segoe UI" panose="020B0502040204020203" pitchFamily="34" charset="0"/>
              </a:rPr>
            </a:b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a. TELNET &lt;server-name&gt; 1433</a:t>
            </a:r>
            <a:br>
              <a:rPr kumimoji="0" lang="en-US" altLang="en-US" sz="1600" b="0" i="0" u="none" strike="noStrike" cap="none" normalizeH="0" baseline="0" dirty="0">
                <a:ln>
                  <a:noFill/>
                </a:ln>
                <a:solidFill>
                  <a:srgbClr val="333333"/>
                </a:solidFill>
                <a:effectLst/>
                <a:latin typeface="inherit"/>
                <a:cs typeface="Segoe UI" panose="020B0502040204020203" pitchFamily="34" charset="0"/>
              </a:rPr>
            </a:b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b. PowerShell: 1433 | % { echo ((new-object </a:t>
            </a:r>
            <a:r>
              <a:rPr kumimoji="0" lang="en-US" altLang="en-US" sz="1600" b="0" i="0" u="none" strike="noStrike" cap="none" normalizeH="0" baseline="0" dirty="0" err="1">
                <a:ln>
                  <a:noFill/>
                </a:ln>
                <a:solidFill>
                  <a:srgbClr val="333333"/>
                </a:solidFill>
                <a:effectLst/>
                <a:latin typeface="inherit"/>
                <a:cs typeface="Segoe UI" panose="020B0502040204020203" pitchFamily="34" charset="0"/>
              </a:rPr>
              <a:t>Net.Sockets.TcpClient</a:t>
            </a: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).Connect("</a:t>
            </a:r>
            <a:r>
              <a:rPr kumimoji="0" lang="en-US" altLang="en-US" sz="1600" b="0" i="0" u="none" strike="noStrike" cap="none" normalizeH="0" baseline="0" dirty="0" err="1">
                <a:ln>
                  <a:noFill/>
                </a:ln>
                <a:solidFill>
                  <a:srgbClr val="333333"/>
                </a:solidFill>
                <a:effectLst/>
                <a:latin typeface="inherit"/>
                <a:cs typeface="Segoe UI" panose="020B0502040204020203" pitchFamily="34" charset="0"/>
              </a:rPr>
              <a:t>YourServerName</a:t>
            </a: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",$_)) "server listening on TCP port $_" }</a:t>
            </a:r>
            <a:br>
              <a:rPr kumimoji="0" lang="en-US" altLang="en-US" sz="1600" b="0" i="0" u="none" strike="noStrike" cap="none" normalizeH="0" baseline="0" dirty="0">
                <a:ln>
                  <a:noFill/>
                </a:ln>
                <a:solidFill>
                  <a:srgbClr val="333333"/>
                </a:solidFill>
                <a:effectLst/>
                <a:latin typeface="inherit"/>
                <a:cs typeface="Segoe UI" panose="020B0502040204020203" pitchFamily="34" charset="0"/>
              </a:rPr>
            </a:br>
            <a:r>
              <a:rPr kumimoji="0" lang="en-US" altLang="en-US" sz="1600" b="0" i="0" u="none" strike="noStrike" cap="none" normalizeH="0" baseline="0" dirty="0">
                <a:ln>
                  <a:noFill/>
                </a:ln>
                <a:solidFill>
                  <a:srgbClr val="333333"/>
                </a:solidFill>
                <a:effectLst/>
                <a:latin typeface="inherit"/>
                <a:cs typeface="Segoe UI" panose="020B0502040204020203" pitchFamily="34" charset="0"/>
              </a:rPr>
              <a:t>7. Check firewall settings if step 5 or 6 connectivity test fails</a:t>
            </a:r>
            <a:endParaRPr kumimoji="0" lang="en-US" altLang="en-US" sz="1600" b="0" i="0" u="none" strike="noStrike" cap="none" normalizeH="0" baseline="0" dirty="0">
              <a:ln>
                <a:noFill/>
              </a:ln>
              <a:solidFill>
                <a:srgbClr val="767676"/>
              </a:solidFill>
              <a:effectLst/>
              <a:latin typeface="inherit"/>
              <a:cs typeface="Segoe UI" panose="020B0502040204020203" pitchFamily="34" charset="0"/>
            </a:endParaRPr>
          </a:p>
        </p:txBody>
      </p:sp>
      <p:pic>
        <p:nvPicPr>
          <p:cNvPr id="1027" name="Picture 3" descr="Sign in to vote">
            <a:hlinkClick r:id="rId3" tooltip="Vote as helpful"/>
            <a:extLst>
              <a:ext uri="{FF2B5EF4-FFF2-40B4-BE49-F238E27FC236}">
                <a16:creationId xmlns:a16="http://schemas.microsoft.com/office/drawing/2014/main" id="{2B6CC771-BD3E-4B7E-84F3-1C0037CB2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2113" y="-442763275"/>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2CEE9BE-A764-4B8F-AF05-83FA3C124997}"/>
              </a:ext>
            </a:extLst>
          </p:cNvPr>
          <p:cNvSpPr/>
          <p:nvPr/>
        </p:nvSpPr>
        <p:spPr>
          <a:xfrm>
            <a:off x="593766" y="4335128"/>
            <a:ext cx="6096000" cy="2031325"/>
          </a:xfrm>
          <a:prstGeom prst="rect">
            <a:avLst/>
          </a:prstGeom>
        </p:spPr>
        <p:txBody>
          <a:bodyPr>
            <a:spAutoFit/>
          </a:bodyPr>
          <a:lstStyle/>
          <a:p>
            <a:pPr>
              <a:buFont typeface="+mj-lt"/>
              <a:buAutoNum type="arabicPeriod"/>
            </a:pPr>
            <a:r>
              <a:rPr lang="en-US" dirty="0">
                <a:solidFill>
                  <a:srgbClr val="333333"/>
                </a:solidFill>
                <a:latin typeface="inherit"/>
              </a:rPr>
              <a:t>SQL Server are up are </a:t>
            </a:r>
            <a:r>
              <a:rPr lang="en-US" dirty="0" err="1">
                <a:solidFill>
                  <a:srgbClr val="333333"/>
                </a:solidFill>
                <a:latin typeface="inherit"/>
              </a:rPr>
              <a:t>runing</a:t>
            </a:r>
            <a:endParaRPr lang="en-US" dirty="0">
              <a:solidFill>
                <a:srgbClr val="333333"/>
              </a:solidFill>
              <a:latin typeface="inherit"/>
            </a:endParaRPr>
          </a:p>
          <a:p>
            <a:pPr>
              <a:buFont typeface="+mj-lt"/>
              <a:buAutoNum type="arabicPeriod"/>
            </a:pPr>
            <a:r>
              <a:rPr lang="en-US" dirty="0">
                <a:solidFill>
                  <a:srgbClr val="333333"/>
                </a:solidFill>
                <a:latin typeface="inherit"/>
              </a:rPr>
              <a:t>check the correct instance name</a:t>
            </a:r>
          </a:p>
          <a:p>
            <a:pPr>
              <a:buFont typeface="+mj-lt"/>
              <a:buAutoNum type="arabicPeriod"/>
            </a:pPr>
            <a:r>
              <a:rPr lang="en-US" dirty="0">
                <a:solidFill>
                  <a:srgbClr val="333333"/>
                </a:solidFill>
                <a:latin typeface="inherit"/>
              </a:rPr>
              <a:t>add in exception in firewall</a:t>
            </a:r>
          </a:p>
          <a:p>
            <a:pPr>
              <a:buFont typeface="+mj-lt"/>
              <a:buAutoNum type="arabicPeriod"/>
            </a:pPr>
            <a:r>
              <a:rPr lang="en-US" dirty="0">
                <a:solidFill>
                  <a:srgbClr val="333333"/>
                </a:solidFill>
                <a:latin typeface="inherit"/>
              </a:rPr>
              <a:t>check if anti virus is using it</a:t>
            </a:r>
          </a:p>
          <a:p>
            <a:pPr>
              <a:buFont typeface="+mj-lt"/>
              <a:buAutoNum type="arabicPeriod"/>
            </a:pPr>
            <a:r>
              <a:rPr lang="en-US" dirty="0">
                <a:solidFill>
                  <a:srgbClr val="333333"/>
                </a:solidFill>
                <a:latin typeface="inherit"/>
              </a:rPr>
              <a:t>check the </a:t>
            </a:r>
            <a:r>
              <a:rPr lang="en-US" dirty="0" err="1">
                <a:solidFill>
                  <a:srgbClr val="333333"/>
                </a:solidFill>
                <a:latin typeface="inherit"/>
              </a:rPr>
              <a:t>sql</a:t>
            </a:r>
            <a:r>
              <a:rPr lang="en-US" dirty="0">
                <a:solidFill>
                  <a:srgbClr val="333333"/>
                </a:solidFill>
                <a:latin typeface="inherit"/>
              </a:rPr>
              <a:t> browser services</a:t>
            </a:r>
          </a:p>
          <a:p>
            <a:br>
              <a:rPr lang="en-US" dirty="0"/>
            </a:br>
            <a:endParaRPr lang="en-GB" dirty="0"/>
          </a:p>
        </p:txBody>
      </p:sp>
      <p:sp>
        <p:nvSpPr>
          <p:cNvPr id="6" name="Rectangle 5">
            <a:extLst>
              <a:ext uri="{FF2B5EF4-FFF2-40B4-BE49-F238E27FC236}">
                <a16:creationId xmlns:a16="http://schemas.microsoft.com/office/drawing/2014/main" id="{21FF42E4-C0DA-4B6A-AB04-0F1180DEC0B2}"/>
              </a:ext>
            </a:extLst>
          </p:cNvPr>
          <p:cNvSpPr/>
          <p:nvPr/>
        </p:nvSpPr>
        <p:spPr>
          <a:xfrm>
            <a:off x="5502234" y="5183478"/>
            <a:ext cx="6096000" cy="923330"/>
          </a:xfrm>
          <a:prstGeom prst="rect">
            <a:avLst/>
          </a:prstGeom>
        </p:spPr>
        <p:txBody>
          <a:bodyPr>
            <a:spAutoFit/>
          </a:bodyPr>
          <a:lstStyle/>
          <a:p>
            <a:r>
              <a:rPr lang="en-US" dirty="0">
                <a:solidFill>
                  <a:srgbClr val="333333"/>
                </a:solidFill>
                <a:latin typeface="Segoe UI" panose="020B0502040204020203" pitchFamily="34" charset="0"/>
              </a:rPr>
              <a:t> Finally, I figured that my SQL Server Browser service in </a:t>
            </a:r>
            <a:r>
              <a:rPr lang="en-US" dirty="0" err="1">
                <a:solidFill>
                  <a:srgbClr val="333333"/>
                </a:solidFill>
                <a:latin typeface="Segoe UI" panose="020B0502040204020203" pitchFamily="34" charset="0"/>
              </a:rPr>
              <a:t>services.msc</a:t>
            </a:r>
            <a:r>
              <a:rPr lang="en-US" dirty="0">
                <a:solidFill>
                  <a:srgbClr val="333333"/>
                </a:solidFill>
                <a:latin typeface="Segoe UI" panose="020B0502040204020203" pitchFamily="34" charset="0"/>
              </a:rPr>
              <a:t> was disabled. I enabled and restarted the service. Voila, it worked!!</a:t>
            </a:r>
            <a:endParaRPr lang="en-GB" dirty="0"/>
          </a:p>
        </p:txBody>
      </p:sp>
      <p:sp>
        <p:nvSpPr>
          <p:cNvPr id="2" name="Footer Placeholder 1">
            <a:extLst>
              <a:ext uri="{FF2B5EF4-FFF2-40B4-BE49-F238E27FC236}">
                <a16:creationId xmlns:a16="http://schemas.microsoft.com/office/drawing/2014/main" id="{8AF794BD-6344-46B2-9957-5A3CA2FD4FAD}"/>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6178809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C7009F-6020-4745-9687-141B922CEC11}"/>
              </a:ext>
            </a:extLst>
          </p:cNvPr>
          <p:cNvSpPr/>
          <p:nvPr/>
        </p:nvSpPr>
        <p:spPr>
          <a:xfrm>
            <a:off x="439387" y="751344"/>
            <a:ext cx="8942119" cy="5355312"/>
          </a:xfrm>
          <a:prstGeom prst="rect">
            <a:avLst/>
          </a:prstGeom>
        </p:spPr>
        <p:txBody>
          <a:bodyPr wrap="square">
            <a:spAutoFit/>
          </a:bodyPr>
          <a:lstStyle/>
          <a:p>
            <a:r>
              <a:rPr lang="en-US" b="1" dirty="0">
                <a:solidFill>
                  <a:srgbClr val="000000"/>
                </a:solidFill>
                <a:latin typeface="Segoe UI" panose="020B0502040204020203" pitchFamily="34" charset="0"/>
              </a:rPr>
              <a:t>Checklist</a:t>
            </a:r>
          </a:p>
          <a:p>
            <a:pPr>
              <a:buFont typeface="Arial" panose="020B0604020202020204" pitchFamily="34" charset="0"/>
              <a:buChar char="•"/>
            </a:pPr>
            <a:r>
              <a:rPr lang="en-US" dirty="0">
                <a:solidFill>
                  <a:srgbClr val="000000"/>
                </a:solidFill>
                <a:latin typeface="Segoe UI" panose="020B0502040204020203" pitchFamily="34" charset="0"/>
              </a:rPr>
              <a:t>Ensure SQL server is started and you see the following message in the SQL Server </a:t>
            </a:r>
            <a:r>
              <a:rPr lang="en-US" dirty="0" err="1">
                <a:solidFill>
                  <a:srgbClr val="000000"/>
                </a:solidFill>
                <a:latin typeface="Segoe UI" panose="020B0502040204020203" pitchFamily="34" charset="0"/>
              </a:rPr>
              <a:t>ErrorLog</a:t>
            </a:r>
            <a:r>
              <a:rPr lang="en-US" dirty="0">
                <a:solidFill>
                  <a:srgbClr val="000000"/>
                </a:solidFill>
                <a:latin typeface="Segoe UI" panose="020B0502040204020203" pitchFamily="34" charset="0"/>
              </a:rPr>
              <a:t>:</a:t>
            </a:r>
            <a:br>
              <a:rPr lang="en-US" dirty="0">
                <a:solidFill>
                  <a:srgbClr val="000000"/>
                </a:solidFill>
                <a:latin typeface="Segoe UI" panose="020B0502040204020203" pitchFamily="34" charset="0"/>
              </a:rPr>
            </a:br>
            <a:r>
              <a:rPr lang="en-US" dirty="0">
                <a:solidFill>
                  <a:srgbClr val="000000"/>
                </a:solidFill>
                <a:latin typeface="Segoe UI" panose="020B0502040204020203" pitchFamily="34" charset="0"/>
              </a:rPr>
              <a:t>SQL Server is now ready for client connections. This is an informational message; no user action is required.</a:t>
            </a:r>
          </a:p>
          <a:p>
            <a:pPr>
              <a:buFont typeface="Arial" panose="020B0604020202020204" pitchFamily="34" charset="0"/>
              <a:buChar char="•"/>
            </a:pPr>
            <a:r>
              <a:rPr lang="en-US" dirty="0">
                <a:solidFill>
                  <a:srgbClr val="000000"/>
                </a:solidFill>
                <a:latin typeface="Segoe UI" panose="020B0502040204020203" pitchFamily="34" charset="0"/>
              </a:rPr>
              <a:t>Verify basic connectivity over IP address and check for any abnormalities:</a:t>
            </a:r>
            <a:br>
              <a:rPr lang="en-US" dirty="0">
                <a:solidFill>
                  <a:srgbClr val="000000"/>
                </a:solidFill>
                <a:latin typeface="Segoe UI" panose="020B0502040204020203" pitchFamily="34" charset="0"/>
              </a:rPr>
            </a:br>
            <a:r>
              <a:rPr lang="en-US" dirty="0">
                <a:solidFill>
                  <a:srgbClr val="000000"/>
                </a:solidFill>
                <a:latin typeface="Segoe UI" panose="020B0502040204020203" pitchFamily="34" charset="0"/>
              </a:rPr>
              <a:t>ping –a &lt;</a:t>
            </a:r>
            <a:r>
              <a:rPr lang="en-US" i="1" dirty="0">
                <a:solidFill>
                  <a:srgbClr val="000000"/>
                </a:solidFill>
                <a:latin typeface="Segoe UI" panose="020B0502040204020203" pitchFamily="34" charset="0"/>
              </a:rPr>
              <a:t>SQL Server machine</a:t>
            </a:r>
            <a:r>
              <a:rPr lang="en-US" dirty="0">
                <a:solidFill>
                  <a:srgbClr val="000000"/>
                </a:solidFill>
                <a:latin typeface="Segoe UI" panose="020B0502040204020203" pitchFamily="34" charset="0"/>
              </a:rPr>
              <a:t>&gt;, ping –a &lt;</a:t>
            </a:r>
            <a:r>
              <a:rPr lang="en-US" i="1" dirty="0">
                <a:solidFill>
                  <a:srgbClr val="000000"/>
                </a:solidFill>
                <a:latin typeface="Segoe UI" panose="020B0502040204020203" pitchFamily="34" charset="0"/>
              </a:rPr>
              <a:t>SQL Server IP address</a:t>
            </a:r>
            <a:r>
              <a:rPr lang="en-US" dirty="0">
                <a:solidFill>
                  <a:srgbClr val="000000"/>
                </a:solidFill>
                <a:latin typeface="Segoe UI" panose="020B0502040204020203" pitchFamily="34" charset="0"/>
              </a:rPr>
              <a:t>&gt;. If you notice any issues, work with your network administrator to fix the same. </a:t>
            </a:r>
          </a:p>
          <a:p>
            <a:pPr>
              <a:buFont typeface="Arial" panose="020B0604020202020204" pitchFamily="34" charset="0"/>
              <a:buChar char="•"/>
            </a:pPr>
            <a:r>
              <a:rPr lang="en-US" dirty="0">
                <a:solidFill>
                  <a:srgbClr val="000000"/>
                </a:solidFill>
                <a:latin typeface="Segoe UI" panose="020B0502040204020203" pitchFamily="34" charset="0"/>
              </a:rPr>
              <a:t>Check if SQL is listening on appropriate protocols by reviewing the </a:t>
            </a:r>
            <a:r>
              <a:rPr lang="en-US" dirty="0" err="1">
                <a:solidFill>
                  <a:srgbClr val="000000"/>
                </a:solidFill>
                <a:latin typeface="Segoe UI" panose="020B0502040204020203" pitchFamily="34" charset="0"/>
              </a:rPr>
              <a:t>ErrorLog</a:t>
            </a:r>
            <a:r>
              <a:rPr lang="en-US" dirty="0">
                <a:solidFill>
                  <a:srgbClr val="000000"/>
                </a:solidFill>
                <a:latin typeface="Segoe UI" panose="020B0502040204020203" pitchFamily="34" charset="0"/>
              </a:rPr>
              <a:t>.</a:t>
            </a:r>
          </a:p>
          <a:p>
            <a:pPr>
              <a:buFont typeface="Arial" panose="020B0604020202020204" pitchFamily="34" charset="0"/>
              <a:buChar char="•"/>
            </a:pPr>
            <a:r>
              <a:rPr lang="en-US" dirty="0">
                <a:solidFill>
                  <a:srgbClr val="000000"/>
                </a:solidFill>
                <a:latin typeface="Segoe UI" panose="020B0502040204020203" pitchFamily="34" charset="0"/>
              </a:rPr>
              <a:t>Check if you are able to connect to SQL server using a </a:t>
            </a:r>
            <a:r>
              <a:rPr lang="en-US" b="1" dirty="0">
                <a:solidFill>
                  <a:srgbClr val="000000"/>
                </a:solidFill>
                <a:latin typeface="Segoe UI" panose="020B0502040204020203" pitchFamily="34" charset="0"/>
              </a:rPr>
              <a:t>UDL</a:t>
            </a:r>
            <a:r>
              <a:rPr lang="en-US" dirty="0">
                <a:solidFill>
                  <a:srgbClr val="000000"/>
                </a:solidFill>
                <a:latin typeface="Segoe UI" panose="020B0502040204020203" pitchFamily="34" charset="0"/>
              </a:rPr>
              <a:t> file – if it works, then there may be an issue with the connection string. For instructions on the procedure about UDL </a:t>
            </a:r>
            <a:r>
              <a:rPr lang="en-US" dirty="0" err="1">
                <a:solidFill>
                  <a:srgbClr val="000000"/>
                </a:solidFill>
                <a:latin typeface="Segoe UI" panose="020B0502040204020203" pitchFamily="34" charset="0"/>
              </a:rPr>
              <a:t>test,select</a:t>
            </a:r>
            <a:r>
              <a:rPr lang="en-US" dirty="0">
                <a:solidFill>
                  <a:srgbClr val="000000"/>
                </a:solidFill>
                <a:latin typeface="Segoe UI" panose="020B0502040204020203" pitchFamily="34" charset="0"/>
              </a:rPr>
              <a:t> the option "</a:t>
            </a:r>
            <a:r>
              <a:rPr lang="en-US" b="1" dirty="0">
                <a:solidFill>
                  <a:srgbClr val="000000"/>
                </a:solidFill>
                <a:latin typeface="Segoe UI" panose="020B0502040204020203" pitchFamily="34" charset="0"/>
              </a:rPr>
              <a:t>Connect to SQL server using a UDL file</a:t>
            </a:r>
            <a:r>
              <a:rPr lang="en-US" dirty="0">
                <a:solidFill>
                  <a:srgbClr val="000000"/>
                </a:solidFill>
                <a:latin typeface="Segoe UI" panose="020B0502040204020203" pitchFamily="34" charset="0"/>
              </a:rPr>
              <a:t> " at the bottom.</a:t>
            </a:r>
          </a:p>
          <a:p>
            <a:pPr>
              <a:buFont typeface="Arial" panose="020B0604020202020204" pitchFamily="34" charset="0"/>
              <a:buChar char="•"/>
            </a:pPr>
            <a:r>
              <a:rPr lang="en-US" dirty="0">
                <a:solidFill>
                  <a:srgbClr val="000000"/>
                </a:solidFill>
                <a:latin typeface="Segoe UI" panose="020B0502040204020203" pitchFamily="34" charset="0"/>
              </a:rPr>
              <a:t>Check if you are able to connect to SQL Server from other client systems and different user logins– if you are able to, then the issue could be specific to the client or login that is experiencing the issue. Check the Windows event logs on problematic client for additional pointers. Also check if network drivers are up to date.</a:t>
            </a:r>
          </a:p>
          <a:p>
            <a:pPr>
              <a:buFont typeface="Arial" panose="020B0604020202020204" pitchFamily="34" charset="0"/>
              <a:buChar char="•"/>
            </a:pPr>
            <a:r>
              <a:rPr lang="en-US" dirty="0">
                <a:solidFill>
                  <a:srgbClr val="000000"/>
                </a:solidFill>
                <a:latin typeface="Segoe UI" panose="020B0502040204020203" pitchFamily="34" charset="0"/>
              </a:rPr>
              <a:t>If you are experiencing login failures, ensure the user has a login at the server level and appropriate permissions to connect to the database that the user is trying to connect to.</a:t>
            </a:r>
            <a:endParaRPr lang="en-US" b="0" i="0" dirty="0">
              <a:solidFill>
                <a:srgbClr val="000000"/>
              </a:solidFill>
              <a:effectLst/>
              <a:latin typeface="Segoe UI" panose="020B0502040204020203" pitchFamily="34" charset="0"/>
            </a:endParaRPr>
          </a:p>
        </p:txBody>
      </p:sp>
      <p:sp>
        <p:nvSpPr>
          <p:cNvPr id="3" name="Footer Placeholder 2">
            <a:extLst>
              <a:ext uri="{FF2B5EF4-FFF2-40B4-BE49-F238E27FC236}">
                <a16:creationId xmlns:a16="http://schemas.microsoft.com/office/drawing/2014/main" id="{0C3DA011-CFDE-4533-BB87-D64ADA36E67C}"/>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2026823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Account overview</a:t>
            </a:r>
          </a:p>
        </p:txBody>
      </p:sp>
      <p:sp>
        <p:nvSpPr>
          <p:cNvPr id="3" name="TextBox 2"/>
          <p:cNvSpPr txBox="1"/>
          <p:nvPr/>
        </p:nvSpPr>
        <p:spPr>
          <a:xfrm>
            <a:off x="286464" y="2499729"/>
            <a:ext cx="4380614" cy="2308324"/>
          </a:xfrm>
          <a:prstGeom prst="rect">
            <a:avLst/>
          </a:prstGeom>
          <a:noFill/>
        </p:spPr>
        <p:txBody>
          <a:bodyPr wrap="square" rtlCol="0">
            <a:spAutoFit/>
          </a:bodyPr>
          <a:lstStyle/>
          <a:p>
            <a:pPr marL="285750" indent="-285750">
              <a:buFont typeface="Arial" panose="020B0604020202020204" pitchFamily="34" charset="0"/>
              <a:buChar char="•"/>
            </a:pPr>
            <a:r>
              <a:rPr lang="en-GB" sz="2400" dirty="0"/>
              <a:t>Click on the Account </a:t>
            </a:r>
            <a:r>
              <a:rPr lang="en-GB" sz="2400" dirty="0" err="1"/>
              <a:t>Center</a:t>
            </a:r>
            <a:r>
              <a:rPr lang="en-GB" sz="2400" dirty="0"/>
              <a:t> tab to see this</a:t>
            </a:r>
          </a:p>
          <a:p>
            <a:pPr marL="285750" indent="-285750">
              <a:buFont typeface="Arial" panose="020B0604020202020204" pitchFamily="34" charset="0"/>
              <a:buChar char="•"/>
            </a:pPr>
            <a:r>
              <a:rPr lang="en-GB" sz="2400" dirty="0"/>
              <a:t>Note that there will be no domain yet, and you will need one to publish an ASP.NET project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1656" y="1509752"/>
            <a:ext cx="6969489" cy="4363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151549" y="4301544"/>
            <a:ext cx="3116688" cy="193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19A7A1DC-EC4D-461B-9E4A-2E44D4EB4187}"/>
              </a:ext>
            </a:extLst>
          </p:cNvPr>
          <p:cNvSpPr>
            <a:spLocks noGrp="1"/>
          </p:cNvSpPr>
          <p:nvPr>
            <p:ph type="ftr" sz="quarter" idx="11"/>
          </p:nvPr>
        </p:nvSpPr>
        <p:spPr/>
        <p:txBody>
          <a:bodyPr/>
          <a:lstStyle/>
          <a:p>
            <a:r>
              <a:rPr lang="en-GB"/>
              <a:t>V1.0 August 2018 Grant Swart Technical</a:t>
            </a:r>
          </a:p>
        </p:txBody>
      </p:sp>
    </p:spTree>
    <p:extLst>
      <p:ext uri="{BB962C8B-B14F-4D97-AF65-F5344CB8AC3E}">
        <p14:creationId xmlns:p14="http://schemas.microsoft.com/office/powerpoint/2010/main" val="3377781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5874</TotalTime>
  <Words>2953</Words>
  <Application>Microsoft Office PowerPoint</Application>
  <PresentationFormat>Widescreen</PresentationFormat>
  <Paragraphs>386</Paragraphs>
  <Slides>81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Calibri</vt:lpstr>
      <vt:lpstr>Calibri Light</vt:lpstr>
      <vt:lpstr>inherit</vt:lpstr>
      <vt:lpstr>Segoe UI</vt:lpstr>
      <vt:lpstr>Tahoma</vt:lpstr>
      <vt:lpstr>Times New Roman</vt:lpstr>
      <vt:lpstr>Office Theme</vt:lpstr>
      <vt:lpstr>Deployment SmarterASP.NET</vt:lpstr>
      <vt:lpstr>Sign Up</vt:lpstr>
      <vt:lpstr>Recommended web hosting service</vt:lpstr>
      <vt:lpstr>Recommended web hosting service</vt:lpstr>
      <vt:lpstr>Sign up process</vt:lpstr>
      <vt:lpstr>Sign-up process (cont.)</vt:lpstr>
      <vt:lpstr>Hosting Account</vt:lpstr>
      <vt:lpstr>Setting up your hosting account</vt:lpstr>
      <vt:lpstr>Account overview</vt:lpstr>
      <vt:lpstr>Hosting account information</vt:lpstr>
      <vt:lpstr>Knowledge Base</vt:lpstr>
      <vt:lpstr>Helpdesk</vt:lpstr>
      <vt:lpstr>Deploying a portfolio</vt:lpstr>
      <vt:lpstr>File upload for text files – HTML, CSS, etc.</vt:lpstr>
      <vt:lpstr>File upload for text files (2)</vt:lpstr>
      <vt:lpstr>File upload  for text files (4)</vt:lpstr>
      <vt:lpstr>File upload for text files (4)</vt:lpstr>
      <vt:lpstr>Deploying an ASP.NET project</vt:lpstr>
      <vt:lpstr>Set up Domain</vt:lpstr>
      <vt:lpstr>Deploying an ASP.NET project with  or without a database</vt:lpstr>
      <vt:lpstr>Buying a domain (1)</vt:lpstr>
      <vt:lpstr>Buying a domain (2)</vt:lpstr>
      <vt:lpstr>Buying a domain (3)</vt:lpstr>
      <vt:lpstr>Buying a domain (4)</vt:lpstr>
      <vt:lpstr>Buying a domain (5)</vt:lpstr>
      <vt:lpstr>Buying a domain (6)</vt:lpstr>
      <vt:lpstr>Mapping your domain</vt:lpstr>
      <vt:lpstr>Subdomain</vt:lpstr>
      <vt:lpstr>Setting up a subdomain</vt:lpstr>
      <vt:lpstr>Setting up a subdomain</vt:lpstr>
      <vt:lpstr>Setting up a subdomain</vt:lpstr>
      <vt:lpstr>Configure Web Deploy</vt:lpstr>
      <vt:lpstr>WebForms deployment (no DB)</vt:lpstr>
      <vt:lpstr>Turn on Web Deploy</vt:lpstr>
      <vt:lpstr>PowerPoint Presentation</vt:lpstr>
      <vt:lpstr>Fix ACL</vt:lpstr>
      <vt:lpstr>Subdomain settings for Visual Studio</vt:lpstr>
      <vt:lpstr>File Permission</vt:lpstr>
      <vt:lpstr>Set Files to Read Write Permission</vt:lpstr>
      <vt:lpstr>Database</vt:lpstr>
      <vt:lpstr>Create a database on your site</vt:lpstr>
      <vt:lpstr>Attach the .mdf</vt:lpstr>
      <vt:lpstr>Upload the .mdf</vt:lpstr>
      <vt:lpstr>Enable Flash</vt:lpstr>
      <vt:lpstr>Uploading the database onto your site</vt:lpstr>
      <vt:lpstr>Database deployment from a .BAK file</vt:lpstr>
      <vt:lpstr>Web Connect : Check database deployed</vt:lpstr>
      <vt:lpstr>Check Tables for structure</vt:lpstr>
      <vt:lpstr>Check Tables for data</vt:lpstr>
      <vt:lpstr>Database settings for Visual Studio</vt:lpstr>
      <vt:lpstr>PowerPoint Presentation</vt:lpstr>
      <vt:lpstr>Open the MVC project</vt:lpstr>
      <vt:lpstr>Create a Profile</vt:lpstr>
      <vt:lpstr>Manage Profiles</vt:lpstr>
      <vt:lpstr>Set Subdomain connection</vt:lpstr>
      <vt:lpstr>Set Database connection</vt:lpstr>
      <vt:lpstr>Enter Connection Details</vt:lpstr>
      <vt:lpstr>Set Advanced Properties</vt:lpstr>
      <vt:lpstr>Test Connection Details</vt:lpstr>
      <vt:lpstr>PowerPoint Presentation</vt:lpstr>
      <vt:lpstr>PowerPoint Presentation</vt:lpstr>
      <vt:lpstr>PowerPoint Presentation</vt:lpstr>
      <vt:lpstr>PowerPoint Presentation</vt:lpstr>
      <vt:lpstr>WebForms deployment (no DB)</vt:lpstr>
      <vt:lpstr>WebForms deployment (no DB)</vt:lpstr>
      <vt:lpstr>PowerPoint Presentation</vt:lpstr>
      <vt:lpstr>WebForms deployment (no DB)</vt:lpstr>
      <vt:lpstr>WebForms deployment (no DB)</vt:lpstr>
      <vt:lpstr>WebForms deployment (no DB)</vt:lpstr>
      <vt:lpstr>PowerPoint Presentation</vt:lpstr>
      <vt:lpstr>PowerPoint Presentation</vt:lpstr>
      <vt:lpstr>Permissions error</vt:lpstr>
      <vt:lpstr>Fixing the permissions error</vt:lpstr>
      <vt:lpstr>Fixing the permissions error</vt:lpstr>
      <vt:lpstr>Access denied</vt:lpstr>
      <vt:lpstr>Fixing the permissions error</vt:lpstr>
      <vt:lpstr>Fixing the permissions error</vt:lpstr>
      <vt:lpstr>SQL Server connection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Deployment SmarterASP.NET</dc:title>
  <dc:creator>Louise McDonald</dc:creator>
  <cp:lastModifiedBy>Grant Swart</cp:lastModifiedBy>
  <cp:revision>456</cp:revision>
  <cp:lastPrinted>2018-07-22T09:59:46Z</cp:lastPrinted>
  <dcterms:created xsi:type="dcterms:W3CDTF">2016-03-08T09:22:33Z</dcterms:created>
  <dcterms:modified xsi:type="dcterms:W3CDTF">2018-08-08T14:45:55Z</dcterms:modified>
</cp:coreProperties>
</file>